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92" r:id="rId2"/>
    <p:sldId id="324" r:id="rId3"/>
    <p:sldId id="317" r:id="rId4"/>
    <p:sldId id="320" r:id="rId5"/>
    <p:sldId id="379" r:id="rId6"/>
    <p:sldId id="380" r:id="rId7"/>
    <p:sldId id="386" r:id="rId8"/>
    <p:sldId id="307" r:id="rId9"/>
    <p:sldId id="381" r:id="rId10"/>
    <p:sldId id="321" r:id="rId11"/>
    <p:sldId id="306" r:id="rId12"/>
    <p:sldId id="382" r:id="rId13"/>
    <p:sldId id="383" r:id="rId14"/>
    <p:sldId id="384" r:id="rId15"/>
    <p:sldId id="392" r:id="rId16"/>
    <p:sldId id="393" r:id="rId17"/>
    <p:sldId id="385" r:id="rId18"/>
    <p:sldId id="387" r:id="rId19"/>
    <p:sldId id="388" r:id="rId20"/>
    <p:sldId id="389" r:id="rId21"/>
    <p:sldId id="391" r:id="rId22"/>
    <p:sldId id="394" r:id="rId23"/>
    <p:sldId id="336" r:id="rId24"/>
    <p:sldId id="339" r:id="rId25"/>
    <p:sldId id="341" r:id="rId26"/>
    <p:sldId id="348" r:id="rId27"/>
    <p:sldId id="350" r:id="rId28"/>
    <p:sldId id="355" r:id="rId29"/>
    <p:sldId id="356" r:id="rId30"/>
    <p:sldId id="357" r:id="rId31"/>
    <p:sldId id="358" r:id="rId32"/>
    <p:sldId id="359" r:id="rId33"/>
    <p:sldId id="362" r:id="rId34"/>
    <p:sldId id="365" r:id="rId35"/>
    <p:sldId id="366" r:id="rId36"/>
    <p:sldId id="367" r:id="rId37"/>
    <p:sldId id="395" r:id="rId38"/>
    <p:sldId id="374" r:id="rId39"/>
    <p:sldId id="400" r:id="rId40"/>
    <p:sldId id="375" r:id="rId41"/>
    <p:sldId id="404" r:id="rId42"/>
    <p:sldId id="403" r:id="rId43"/>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77351" autoAdjust="0"/>
  </p:normalViewPr>
  <p:slideViewPr>
    <p:cSldViewPr snapToGrid="0">
      <p:cViewPr varScale="1">
        <p:scale>
          <a:sx n="53" d="100"/>
          <a:sy n="53" d="100"/>
        </p:scale>
        <p:origin x="1560" y="24"/>
      </p:cViewPr>
      <p:guideLst>
        <p:guide orient="horz" pos="2160"/>
        <p:guide pos="2880"/>
      </p:guideLst>
    </p:cSldViewPr>
  </p:slideViewPr>
  <p:notesTextViewPr>
    <p:cViewPr>
      <p:scale>
        <a:sx n="1" d="1"/>
        <a:sy n="1" d="1"/>
      </p:scale>
      <p:origin x="0" y="0"/>
    </p:cViewPr>
  </p:notesTextViewPr>
  <p:notesViewPr>
    <p:cSldViewPr snapToGrid="0">
      <p:cViewPr varScale="1">
        <p:scale>
          <a:sx n="83" d="100"/>
          <a:sy n="83" d="100"/>
        </p:scale>
        <p:origin x="313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9099" cy="498932"/>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idx="1"/>
          </p:nvPr>
        </p:nvSpPr>
        <p:spPr>
          <a:xfrm>
            <a:off x="3854940" y="0"/>
            <a:ext cx="2949099" cy="498932"/>
          </a:xfrm>
          <a:prstGeom prst="rect">
            <a:avLst/>
          </a:prstGeom>
        </p:spPr>
        <p:txBody>
          <a:bodyPr vert="horz" lIns="91432" tIns="45716" rIns="91432" bIns="45716" rtlCol="0"/>
          <a:lstStyle>
            <a:lvl1pPr algn="r">
              <a:defRPr sz="1200"/>
            </a:lvl1pPr>
          </a:lstStyle>
          <a:p>
            <a:fld id="{7DCD9A24-2988-4F71-A659-539EEB620D4E}" type="datetimeFigureOut">
              <a:rPr lang="fr-FR" smtClean="0"/>
              <a:t>07/10/2020</a:t>
            </a:fld>
            <a:endParaRPr lang="fr-FR"/>
          </a:p>
        </p:txBody>
      </p:sp>
      <p:sp>
        <p:nvSpPr>
          <p:cNvPr id="4" name="Espace réservé de l'image des diapositives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32" tIns="45716" rIns="91432" bIns="45716" rtlCol="0" anchor="ctr"/>
          <a:lstStyle/>
          <a:p>
            <a:endParaRPr lang="fr-FR"/>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32" tIns="45716" rIns="91432" bIns="45716"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445171"/>
            <a:ext cx="2949099" cy="498931"/>
          </a:xfrm>
          <a:prstGeom prst="rect">
            <a:avLst/>
          </a:prstGeom>
        </p:spPr>
        <p:txBody>
          <a:bodyPr vert="horz" lIns="91432" tIns="45716" rIns="91432" bIns="457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40" y="9445171"/>
            <a:ext cx="2949099" cy="498931"/>
          </a:xfrm>
          <a:prstGeom prst="rect">
            <a:avLst/>
          </a:prstGeom>
        </p:spPr>
        <p:txBody>
          <a:bodyPr vert="horz" lIns="91432" tIns="45716" rIns="91432" bIns="45716" rtlCol="0" anchor="b"/>
          <a:lstStyle>
            <a:lvl1pPr algn="r">
              <a:defRPr sz="1200"/>
            </a:lvl1pPr>
          </a:lstStyle>
          <a:p>
            <a:fld id="{3872AAFE-24CE-47B4-8124-02B16001E210}" type="slidenum">
              <a:rPr lang="fr-FR" smtClean="0"/>
              <a:t>‹N°›</a:t>
            </a:fld>
            <a:endParaRPr lang="fr-FR"/>
          </a:p>
        </p:txBody>
      </p:sp>
    </p:spTree>
    <p:extLst>
      <p:ext uri="{BB962C8B-B14F-4D97-AF65-F5344CB8AC3E}">
        <p14:creationId xmlns:p14="http://schemas.microsoft.com/office/powerpoint/2010/main" val="3719601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réaffirmer les centres-bourgs pour redonner envie de le fréquenter pour habiter, travailler et consommer. </a:t>
            </a:r>
          </a:p>
          <a:p>
            <a:endParaRPr lang="fr-FR" dirty="0"/>
          </a:p>
          <a:p>
            <a:r>
              <a:rPr lang="fr-FR" dirty="0"/>
              <a:t>La revitalisation économique des centres-bourgs implique également d’agir sur leurs contraintes structurelles (formes urbaines, prix des loyers, plan de circulation, </a:t>
            </a:r>
            <a:r>
              <a:rPr lang="fr-FR" dirty="0" err="1"/>
              <a:t>etc</a:t>
            </a:r>
            <a:r>
              <a:rPr lang="fr-FR" dirty="0"/>
              <a:t>) pour améliorer le parcours</a:t>
            </a:r>
          </a:p>
          <a:p>
            <a:r>
              <a:rPr lang="fr-FR" dirty="0"/>
              <a:t>de l’usagers et clients, ainsi que les conditions d’exploitation des professionnels. </a:t>
            </a:r>
          </a:p>
          <a:p>
            <a:endParaRPr lang="fr-FR" dirty="0"/>
          </a:p>
          <a:p>
            <a:r>
              <a:rPr lang="fr-FR" dirty="0"/>
              <a:t>Il s’agit enfin d’actionner des leviers organisationnels pour proposer des services adaptés à l’évolution des modes de vie (horaires, produits, nouvelles activités, etc.).</a:t>
            </a:r>
          </a:p>
          <a:p>
            <a:endParaRPr lang="fr-FR" dirty="0"/>
          </a:p>
          <a:p>
            <a:r>
              <a:rPr lang="fr-FR" i="1" dirty="0"/>
              <a:t>Important : le maintien et la création d’activités économiques appellent naturellement un accompagnement, politique, technique ou financier, des acteurs économiques directement dans leur projet de développement ou d’implantation ainsi que dans leurs évolutions ou mutations pour s’adapter aux nouveaux modes de vie et de consommation.</a:t>
            </a: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1</a:t>
            </a:fld>
            <a:endParaRPr lang="fr-FR"/>
          </a:p>
        </p:txBody>
      </p:sp>
    </p:spTree>
    <p:extLst>
      <p:ext uri="{BB962C8B-B14F-4D97-AF65-F5344CB8AC3E}">
        <p14:creationId xmlns:p14="http://schemas.microsoft.com/office/powerpoint/2010/main" val="380852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10</a:t>
            </a:fld>
            <a:endParaRPr lang="fr-FR"/>
          </a:p>
        </p:txBody>
      </p:sp>
    </p:spTree>
    <p:extLst>
      <p:ext uri="{BB962C8B-B14F-4D97-AF65-F5344CB8AC3E}">
        <p14:creationId xmlns:p14="http://schemas.microsoft.com/office/powerpoint/2010/main" val="12803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r>
              <a:rPr lang="fr-FR" dirty="0" smtClean="0"/>
              <a:t>Un centre est un support/périmètre,</a:t>
            </a:r>
            <a:r>
              <a:rPr lang="fr-FR" baseline="0" dirty="0" smtClean="0"/>
              <a:t> des espaces publics, une offre en logement,  une offre de service et ressources et par les outils qui donnent accès à ses ressources</a:t>
            </a:r>
            <a:endParaRPr lang="fr-FR" dirty="0" smtClean="0"/>
          </a:p>
          <a:p>
            <a:endParaRPr lang="fr-FR" dirty="0" smtClean="0"/>
          </a:p>
          <a:p>
            <a:r>
              <a:rPr lang="fr-FR" dirty="0" smtClean="0"/>
              <a:t>Dimension ergonomique = habitant</a:t>
            </a:r>
            <a:r>
              <a:rPr lang="fr-FR" baseline="0" dirty="0" smtClean="0"/>
              <a:t> utilisateur / dimension médiatique = habitants récepteur / dimension sociologique = habitant citoyen / dimension économique = habitant consommateur</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11</a:t>
            </a:fld>
            <a:endParaRPr lang="fr-FR"/>
          </a:p>
        </p:txBody>
      </p:sp>
    </p:spTree>
    <p:extLst>
      <p:ext uri="{BB962C8B-B14F-4D97-AF65-F5344CB8AC3E}">
        <p14:creationId xmlns:p14="http://schemas.microsoft.com/office/powerpoint/2010/main" val="401405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r>
              <a:rPr lang="fr-FR" dirty="0" smtClean="0"/>
              <a:t>Affichage de ces habitants, des savoirs faire,</a:t>
            </a:r>
          </a:p>
          <a:p>
            <a:r>
              <a:rPr lang="fr-FR" dirty="0" smtClean="0"/>
              <a:t>Traitement spécifique du végétal, des aménagements qui créent une dialectique spécifique entre « ville et campagne »</a:t>
            </a:r>
          </a:p>
          <a:p>
            <a:endParaRPr lang="fr-FR" baseline="0" dirty="0" smtClean="0"/>
          </a:p>
          <a:p>
            <a:endParaRPr lang="fr-FR" baseline="0" dirty="0" smtClean="0"/>
          </a:p>
          <a:p>
            <a:r>
              <a:rPr lang="fr-FR" sz="1900" dirty="0" err="1"/>
              <a:t>Cf</a:t>
            </a:r>
            <a:r>
              <a:rPr lang="fr-FR" sz="1900" dirty="0"/>
              <a:t> le propos de Valérie </a:t>
            </a:r>
            <a:r>
              <a:rPr lang="fr-FR" sz="1900" dirty="0" err="1"/>
              <a:t>Jousseaume</a:t>
            </a:r>
            <a:r>
              <a:rPr lang="fr-FR" sz="1900" dirty="0"/>
              <a:t> sur les décalages d’imaginaires la modernité vs les vacances</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12</a:t>
            </a:fld>
            <a:endParaRPr lang="fr-FR"/>
          </a:p>
        </p:txBody>
      </p:sp>
    </p:spTree>
    <p:extLst>
      <p:ext uri="{BB962C8B-B14F-4D97-AF65-F5344CB8AC3E}">
        <p14:creationId xmlns:p14="http://schemas.microsoft.com/office/powerpoint/2010/main" val="60112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r>
              <a:rPr lang="fr-FR" dirty="0"/>
              <a:t>Ce passé constitue un véritable atout pour ces communes, mais elles ne doivent </a:t>
            </a:r>
          </a:p>
          <a:p>
            <a:r>
              <a:rPr lang="fr-FR" dirty="0"/>
              <a:t>pas s’enfermer dans une image stéréotypée d’elles-mêmes. La présence de ce riche </a:t>
            </a:r>
          </a:p>
          <a:p>
            <a:r>
              <a:rPr lang="fr-FR" dirty="0"/>
              <a:t>patrimoine ne les exonère pas d’une réflexion sur leur image et sur le message quelles </a:t>
            </a:r>
          </a:p>
          <a:p>
            <a:r>
              <a:rPr lang="fr-FR" dirty="0"/>
              <a:t>veulent diffuser.</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13</a:t>
            </a:fld>
            <a:endParaRPr lang="fr-FR"/>
          </a:p>
        </p:txBody>
      </p:sp>
    </p:spTree>
    <p:extLst>
      <p:ext uri="{BB962C8B-B14F-4D97-AF65-F5344CB8AC3E}">
        <p14:creationId xmlns:p14="http://schemas.microsoft.com/office/powerpoint/2010/main" val="335706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baseline="0" dirty="0" smtClean="0"/>
          </a:p>
          <a:p>
            <a:r>
              <a:rPr lang="fr-FR" dirty="0"/>
              <a:t>De petite commune inscrite dans un territoire rural de proximité s’inscrit aujourd’hui dans un processus de périurbanisation et donc de mutation urbaine et sociale rapide.</a:t>
            </a:r>
          </a:p>
          <a:p>
            <a:endParaRPr lang="fr-FR" dirty="0"/>
          </a:p>
          <a:p>
            <a:r>
              <a:rPr lang="fr-FR" dirty="0"/>
              <a:t>Les jeunes ménages qui viennent </a:t>
            </a:r>
          </a:p>
          <a:p>
            <a:r>
              <a:rPr lang="fr-FR" dirty="0"/>
              <a:t>s’installer sur la commune renouvellent les attentes en termes d’équipements et de</a:t>
            </a:r>
          </a:p>
          <a:p>
            <a:r>
              <a:rPr lang="fr-FR" dirty="0"/>
              <a:t>services par rapport aux « anciens » ainsi que les pratiques de fréquentation du </a:t>
            </a:r>
          </a:p>
          <a:p>
            <a:r>
              <a:rPr lang="fr-FR" dirty="0"/>
              <a:t>centre bourg.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14</a:t>
            </a:fld>
            <a:endParaRPr lang="fr-FR"/>
          </a:p>
        </p:txBody>
      </p:sp>
    </p:spTree>
    <p:extLst>
      <p:ext uri="{BB962C8B-B14F-4D97-AF65-F5344CB8AC3E}">
        <p14:creationId xmlns:p14="http://schemas.microsoft.com/office/powerpoint/2010/main" val="240665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15</a:t>
            </a:fld>
            <a:endParaRPr lang="fr-FR"/>
          </a:p>
        </p:txBody>
      </p:sp>
    </p:spTree>
    <p:extLst>
      <p:ext uri="{BB962C8B-B14F-4D97-AF65-F5344CB8AC3E}">
        <p14:creationId xmlns:p14="http://schemas.microsoft.com/office/powerpoint/2010/main" val="159101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16</a:t>
            </a:fld>
            <a:endParaRPr lang="fr-FR"/>
          </a:p>
        </p:txBody>
      </p:sp>
    </p:spTree>
    <p:extLst>
      <p:ext uri="{BB962C8B-B14F-4D97-AF65-F5344CB8AC3E}">
        <p14:creationId xmlns:p14="http://schemas.microsoft.com/office/powerpoint/2010/main" val="804213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baseline="0" dirty="0" smtClean="0"/>
          </a:p>
          <a:p>
            <a:pPr defTabSz="883310">
              <a:defRPr/>
            </a:pPr>
            <a:r>
              <a:rPr lang="fr-FR" b="1" dirty="0">
                <a:solidFill>
                  <a:schemeClr val="bg1">
                    <a:lumMod val="50000"/>
                  </a:schemeClr>
                </a:solidFill>
              </a:rPr>
              <a:t>il apparait nécessaire de penser les dispositifs d’accompagnement afin de rendre possibles car maîtrisables leurs démarche.</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17</a:t>
            </a:fld>
            <a:endParaRPr lang="fr-FR"/>
          </a:p>
        </p:txBody>
      </p:sp>
    </p:spTree>
    <p:extLst>
      <p:ext uri="{BB962C8B-B14F-4D97-AF65-F5344CB8AC3E}">
        <p14:creationId xmlns:p14="http://schemas.microsoft.com/office/powerpoint/2010/main" val="119115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18</a:t>
            </a:fld>
            <a:endParaRPr lang="fr-FR"/>
          </a:p>
        </p:txBody>
      </p:sp>
    </p:spTree>
    <p:extLst>
      <p:ext uri="{BB962C8B-B14F-4D97-AF65-F5344CB8AC3E}">
        <p14:creationId xmlns:p14="http://schemas.microsoft.com/office/powerpoint/2010/main" val="5467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19</a:t>
            </a:fld>
            <a:endParaRPr lang="fr-FR"/>
          </a:p>
        </p:txBody>
      </p:sp>
    </p:spTree>
    <p:extLst>
      <p:ext uri="{BB962C8B-B14F-4D97-AF65-F5344CB8AC3E}">
        <p14:creationId xmlns:p14="http://schemas.microsoft.com/office/powerpoint/2010/main" val="86616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a:t>
            </a:fld>
            <a:endParaRPr lang="fr-FR"/>
          </a:p>
        </p:txBody>
      </p:sp>
    </p:spTree>
    <p:extLst>
      <p:ext uri="{BB962C8B-B14F-4D97-AF65-F5344CB8AC3E}">
        <p14:creationId xmlns:p14="http://schemas.microsoft.com/office/powerpoint/2010/main" val="309029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20</a:t>
            </a:fld>
            <a:endParaRPr lang="fr-FR"/>
          </a:p>
        </p:txBody>
      </p:sp>
    </p:spTree>
    <p:extLst>
      <p:ext uri="{BB962C8B-B14F-4D97-AF65-F5344CB8AC3E}">
        <p14:creationId xmlns:p14="http://schemas.microsoft.com/office/powerpoint/2010/main" val="398805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21</a:t>
            </a:fld>
            <a:endParaRPr lang="fr-FR"/>
          </a:p>
        </p:txBody>
      </p:sp>
    </p:spTree>
    <p:extLst>
      <p:ext uri="{BB962C8B-B14F-4D97-AF65-F5344CB8AC3E}">
        <p14:creationId xmlns:p14="http://schemas.microsoft.com/office/powerpoint/2010/main" val="3472634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acteurs publics doivent </a:t>
            </a:r>
            <a:r>
              <a:rPr lang="fr-FR" dirty="0" err="1" smtClean="0"/>
              <a:t>requestionner</a:t>
            </a:r>
            <a:r>
              <a:rPr lang="fr-FR" dirty="0" smtClean="0"/>
              <a:t> leur</a:t>
            </a:r>
            <a:r>
              <a:rPr lang="fr-FR" baseline="0" dirty="0" smtClean="0"/>
              <a:t> définition de centralité : il s’agit par exemple de repenser l’ergonomie et en particulier l’attractivité pour les familles (cheminements, jeux, mobiliers, etc.)</a:t>
            </a:r>
            <a:endParaRPr lang="fr-FR" dirty="0" smtClean="0"/>
          </a:p>
          <a:p>
            <a:r>
              <a:rPr lang="fr-FR" dirty="0" smtClean="0"/>
              <a:t>Les commerçants doivent évoluer</a:t>
            </a:r>
            <a:r>
              <a:rPr lang="fr-FR" baseline="0" dirty="0" smtClean="0"/>
              <a:t> avec l’évolution de la consommation </a:t>
            </a:r>
            <a:r>
              <a:rPr lang="fr-FR" dirty="0" smtClean="0"/>
              <a:t> : il s’agit par exemple de repenser leur horaires ou de se</a:t>
            </a:r>
            <a:r>
              <a:rPr lang="fr-FR" baseline="0" dirty="0" smtClean="0"/>
              <a:t> différencier dans les produits proposés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22</a:t>
            </a:fld>
            <a:endParaRPr lang="fr-FR"/>
          </a:p>
        </p:txBody>
      </p:sp>
    </p:spTree>
    <p:extLst>
      <p:ext uri="{BB962C8B-B14F-4D97-AF65-F5344CB8AC3E}">
        <p14:creationId xmlns:p14="http://schemas.microsoft.com/office/powerpoint/2010/main" val="127634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23</a:t>
            </a:fld>
            <a:endParaRPr lang="fr-FR"/>
          </a:p>
        </p:txBody>
      </p:sp>
    </p:spTree>
    <p:extLst>
      <p:ext uri="{BB962C8B-B14F-4D97-AF65-F5344CB8AC3E}">
        <p14:creationId xmlns:p14="http://schemas.microsoft.com/office/powerpoint/2010/main" val="47950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sauvegarde d’un centre-bourg ne peut s’imaginer sans l’existence d’une organisation, quelle qu’en soit la forme : office du commerce, association de gestion, GIE + manager centre-ville pour fédérer et soutenir</a:t>
            </a:r>
          </a:p>
          <a:p>
            <a:endParaRPr lang="fr-FR" dirty="0"/>
          </a:p>
          <a:p>
            <a:r>
              <a:rPr lang="fr-FR" dirty="0"/>
              <a:t>certains bourgs ont mis en place des « cafés-rencontres » ou des « speed-</a:t>
            </a:r>
            <a:r>
              <a:rPr lang="fr-FR" dirty="0" err="1"/>
              <a:t>dating</a:t>
            </a:r>
            <a:r>
              <a:rPr lang="fr-FR" dirty="0"/>
              <a:t> » afin d’encourager la solidarité entre commerçants </a:t>
            </a:r>
          </a:p>
          <a:p>
            <a:r>
              <a:rPr lang="fr-FR" dirty="0"/>
              <a:t>+ </a:t>
            </a:r>
          </a:p>
          <a:p>
            <a:r>
              <a:rPr lang="fr-FR" dirty="0"/>
              <a:t>un compagnonnage entre commerçants ou entre le commerçant en place et le repreneur, animé par les chambres consulaires ou l’association des commerçants</a:t>
            </a:r>
          </a:p>
          <a:p>
            <a:endParaRPr lang="fr-FR" dirty="0"/>
          </a:p>
          <a:p>
            <a:r>
              <a:rPr lang="fr-FR" dirty="0"/>
              <a:t>Coopérer pour mieux agir </a:t>
            </a:r>
          </a:p>
          <a:p>
            <a:endParaRPr lang="fr-FR" dirty="0"/>
          </a:p>
          <a:p>
            <a:r>
              <a:rPr lang="fr-FR" dirty="0"/>
              <a:t>Ex : partenariat à Avenières </a:t>
            </a:r>
            <a:r>
              <a:rPr lang="fr-FR" dirty="0" err="1"/>
              <a:t>Veyrins-Thuellin</a:t>
            </a:r>
            <a:r>
              <a:rPr lang="fr-FR" dirty="0"/>
              <a:t> entre Walibi et les commerçants du centre-bourg</a:t>
            </a:r>
          </a:p>
          <a:p>
            <a:r>
              <a:rPr lang="fr-FR" dirty="0"/>
              <a:t>Ex : à </a:t>
            </a:r>
            <a:r>
              <a:rPr lang="fr-FR" dirty="0" err="1"/>
              <a:t>lamballe</a:t>
            </a:r>
            <a:r>
              <a:rPr lang="fr-FR" dirty="0"/>
              <a:t> partenariat entre grande entreprises et commerçant pour des chèques cadeaux</a:t>
            </a: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24</a:t>
            </a:fld>
            <a:endParaRPr lang="fr-FR"/>
          </a:p>
        </p:txBody>
      </p:sp>
    </p:spTree>
    <p:extLst>
      <p:ext uri="{BB962C8B-B14F-4D97-AF65-F5344CB8AC3E}">
        <p14:creationId xmlns:p14="http://schemas.microsoft.com/office/powerpoint/2010/main" val="3891924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Ce projet est l'aboutissement d'une longue réflexion sur le regroupement des commerces et des activités. Le centre bourg actuel ne permet plus aux commerces de s'agrandir ; de pouvoir se mettre aux diverses normes liées aux établissements recevant du public, aménager l'accessibilité pour les personnes à mobilité réduite, l'étroitesse des rues qui ne facilitent pas la circulation et le stationnement. »</a:t>
            </a:r>
            <a:endParaRPr lang="fr-FR" dirty="0" smtClean="0"/>
          </a:p>
          <a:p>
            <a:endParaRPr lang="fr-FR" dirty="0" smtClean="0"/>
          </a:p>
          <a:p>
            <a:r>
              <a:rPr lang="fr-FR" dirty="0" smtClean="0"/>
              <a:t>La société </a:t>
            </a:r>
            <a:r>
              <a:rPr lang="fr-FR" dirty="0" err="1" smtClean="0"/>
              <a:t>Audatis</a:t>
            </a:r>
            <a:r>
              <a:rPr lang="fr-FR" dirty="0" smtClean="0"/>
              <a:t>, gérée par Régis </a:t>
            </a:r>
            <a:r>
              <a:rPr lang="fr-FR" dirty="0" err="1" smtClean="0"/>
              <a:t>Alson</a:t>
            </a:r>
            <a:r>
              <a:rPr lang="fr-FR" dirty="0" smtClean="0"/>
              <a:t> a été retenue pour conduire les travaux. La promotion de ce bâtiment est assurée par la SARL Le Prieuré, société créée pour porter l'opération, dont les associés sont Sylvain </a:t>
            </a:r>
            <a:r>
              <a:rPr lang="fr-FR" dirty="0" err="1" smtClean="0"/>
              <a:t>Borbeau</a:t>
            </a:r>
            <a:r>
              <a:rPr lang="fr-FR" dirty="0" smtClean="0"/>
              <a:t> d'ASCA Immobilier et Jean-Paul Loyer, également dirigeant d'</a:t>
            </a:r>
            <a:r>
              <a:rPr lang="fr-FR" dirty="0" err="1" smtClean="0"/>
              <a:t>Audatis</a:t>
            </a:r>
            <a:r>
              <a:rPr lang="fr-FR" dirty="0" smtClean="0"/>
              <a:t>. Ce projet comporte, au rez-de-chaussée, un local réservé pour une boulangerie, le transfert de l'institut de beauté O bien être sur le site et une </a:t>
            </a:r>
            <a:r>
              <a:rPr lang="fr-FR" dirty="0" err="1" smtClean="0"/>
              <a:t>microcrèche</a:t>
            </a:r>
            <a:r>
              <a:rPr lang="fr-FR" dirty="0" smtClean="0"/>
              <a:t> les T'</a:t>
            </a:r>
            <a:r>
              <a:rPr lang="fr-FR" dirty="0" err="1" smtClean="0"/>
              <a:t>choupis</a:t>
            </a:r>
            <a:r>
              <a:rPr lang="fr-FR" dirty="0" smtClean="0"/>
              <a:t>, pour un accueil de dix enfants.</a:t>
            </a:r>
          </a:p>
          <a:p>
            <a:r>
              <a:rPr lang="fr-FR" dirty="0" smtClean="0"/>
              <a:t>Le coût global de l'investissement est d'environ 1,5 million d'euros TTC (hors aménagement de la boulangerie). Il reste, près de l'emplacement de la pharmacie, qui attend les derniers avis pour son transfert, la possibilité d'un local commercial qui pourrait, éventuellement, accueillir un tabac-presse. Le premier étage, avec ascenseur, offre cinq logements (T2, T3, T4). Chaque appartement bénéficie d'un garage. Trois d'entre eux sont déjà réservés par des habitants de la commune. La livraison des commerces est prévue fin 2016, les logements pour fin mars 2017.</a:t>
            </a:r>
          </a:p>
          <a:p>
            <a:r>
              <a:rPr lang="fr-FR" dirty="0" smtClean="0"/>
              <a:t>L'installation de la </a:t>
            </a:r>
            <a:r>
              <a:rPr lang="fr-FR" dirty="0" err="1" smtClean="0"/>
              <a:t>microcrèche</a:t>
            </a:r>
            <a:r>
              <a:rPr lang="fr-FR" dirty="0" smtClean="0"/>
              <a:t> bénéficie d'une subvention d'investissement de la caisse d'allocations familiales, dont le président, Bernard </a:t>
            </a:r>
            <a:r>
              <a:rPr lang="fr-FR" dirty="0" err="1" smtClean="0"/>
              <a:t>Hary</a:t>
            </a:r>
            <a:r>
              <a:rPr lang="fr-FR" dirty="0" smtClean="0"/>
              <a:t>, était présent. La </a:t>
            </a:r>
            <a:r>
              <a:rPr lang="fr-FR" dirty="0" err="1" smtClean="0"/>
              <a:t>microcrèche</a:t>
            </a:r>
            <a:r>
              <a:rPr lang="fr-FR" dirty="0" smtClean="0"/>
              <a:t> doit être opérationnelle en janvier 2017. Le choix des entreprises qui interviennent sur le chantier a été fait en privilégiant des entreprises locales, dont trois entreprises de Château-</a:t>
            </a:r>
            <a:r>
              <a:rPr lang="fr-FR" dirty="0" err="1" smtClean="0"/>
              <a:t>Thébaud</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25</a:t>
            </a:fld>
            <a:endParaRPr lang="fr-FR"/>
          </a:p>
        </p:txBody>
      </p:sp>
    </p:spTree>
    <p:extLst>
      <p:ext uri="{BB962C8B-B14F-4D97-AF65-F5344CB8AC3E}">
        <p14:creationId xmlns:p14="http://schemas.microsoft.com/office/powerpoint/2010/main" val="1606542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Réconcilier la ville et les activités économiques, suppose d’interdire parfois, d’inciter souvent, d’accompagner et de favoriser toujours. De manière générale, il est nécessaire d’amener le projet politique à sécuriser l’investissement du commerçant et de l’accompagner dans le développement physique et digital de son commerce. Craindre l’ouverture d’une galerie marchande, c’est redouter l’avenir commercial ; c’est renoncer à investir dans un commerce basé en centre-ville. </a:t>
            </a:r>
          </a:p>
          <a:p>
            <a:endParaRPr lang="fr-FR" b="1" dirty="0"/>
          </a:p>
          <a:p>
            <a:r>
              <a:rPr lang="fr-FR" dirty="0"/>
              <a:t>Ces dispositifs ont tous en commun de mettre à disposition un local avec des conditions avantageuses d’un point de vue tarifaire (montant du loyer) et juridique (nature du bail), ainsi qu’un accompagnement comptable et marketing. Les collectivités mènent ce type d’opération sur leur patrimoine immobilier ou en partenariat avec les propriétaires des locaux.</a:t>
            </a:r>
          </a:p>
          <a:p>
            <a:r>
              <a:rPr lang="fr-FR" i="1" dirty="0"/>
              <a:t>Ex: La commune de Saint </a:t>
            </a:r>
            <a:r>
              <a:rPr lang="fr-FR" i="1" dirty="0" err="1"/>
              <a:t>Flour</a:t>
            </a:r>
            <a:r>
              <a:rPr lang="fr-FR" i="1" dirty="0"/>
              <a:t> collabore avec un cabinet spécialisé pour identifier les commerces structurants qui pourraient</a:t>
            </a:r>
          </a:p>
          <a:p>
            <a:r>
              <a:rPr lang="fr-FR" i="1" dirty="0"/>
              <a:t>s’implanter dans le centre-bourg. L’enjeu est d’attirer des grandes franchises nationales.</a:t>
            </a:r>
          </a:p>
          <a:p>
            <a:r>
              <a:rPr lang="fr-FR" i="1" dirty="0"/>
              <a:t>Dans cette optique, un forum de la création d’entreprises en franchise est organisé et la création d’une page dédiée à la commune est créé sur une plateforme internet</a:t>
            </a:r>
          </a:p>
          <a:p>
            <a:r>
              <a:rPr lang="fr-FR" i="1" dirty="0"/>
              <a:t>de mise en relation des franchises avec les porteurs de projets. </a:t>
            </a:r>
          </a:p>
          <a:p>
            <a:endParaRPr lang="fr-FR" dirty="0"/>
          </a:p>
          <a:p>
            <a:r>
              <a:rPr lang="fr-FR" dirty="0"/>
              <a:t>Les commerçants et artisans sont souvent pris dans un effet «ciseau» entre des rentabilités faibles et des loyers trop élevés.</a:t>
            </a:r>
          </a:p>
          <a:p>
            <a:r>
              <a:rPr lang="fr-FR" i="1" dirty="0"/>
              <a:t>Ex: A partir d’un observatoire des prix des loyers et de diagnostics sur les capacités financières des activités économiques, la ville de </a:t>
            </a:r>
            <a:r>
              <a:rPr lang="fr-FR" i="1" dirty="0" err="1"/>
              <a:t>Guimgamp</a:t>
            </a:r>
            <a:r>
              <a:rPr lang="fr-FR" i="1" dirty="0"/>
              <a:t> fait ainsi de la pédagogie</a:t>
            </a:r>
          </a:p>
          <a:p>
            <a:r>
              <a:rPr lang="fr-FR" i="1" dirty="0"/>
              <a:t>auprès des propriétaires de locaux vacants ou présentant un important turn-over.</a:t>
            </a:r>
          </a:p>
          <a:p>
            <a:endParaRPr lang="fr-FR" i="1" dirty="0"/>
          </a:p>
          <a:p>
            <a:r>
              <a:rPr lang="fr-FR" dirty="0"/>
              <a:t>À </a:t>
            </a:r>
            <a:r>
              <a:rPr lang="fr-FR" b="1" dirty="0"/>
              <a:t>Ham (Somme)</a:t>
            </a:r>
            <a:r>
              <a:rPr lang="fr-FR" dirty="0"/>
              <a:t>, on a développé le </a:t>
            </a:r>
            <a:r>
              <a:rPr lang="fr-FR" b="1" dirty="0" err="1"/>
              <a:t>Webmarket</a:t>
            </a:r>
            <a:r>
              <a:rPr lang="fr-FR" dirty="0"/>
              <a:t>, consistant à retirer en sortant du travail une commande passée en journée. Ce concept d’achats permet au particulier de consommer sur </a:t>
            </a:r>
            <a:r>
              <a:rPr lang="fr-FR" b="1" dirty="0"/>
              <a:t>d’autres créneaux horaires </a:t>
            </a:r>
            <a:r>
              <a:rPr lang="fr-FR" dirty="0"/>
              <a:t>que ceux proposés par le commerce traditionnel. </a:t>
            </a:r>
          </a:p>
          <a:p>
            <a:r>
              <a:rPr lang="fr-FR" dirty="0"/>
              <a:t>À </a:t>
            </a:r>
            <a:r>
              <a:rPr lang="fr-FR" b="1" dirty="0"/>
              <a:t>Aizenay (Vendée)</a:t>
            </a:r>
            <a:r>
              <a:rPr lang="fr-FR" dirty="0"/>
              <a:t>, on a favorisé le regroupement des indépendants sur le Net via un panier commun et un lieu de retrait unique. </a:t>
            </a:r>
            <a:endParaRPr lang="fr-FR" i="1" dirty="0"/>
          </a:p>
          <a:p>
            <a:endParaRPr lang="fr-FR" i="1"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26</a:t>
            </a:fld>
            <a:endParaRPr lang="fr-FR"/>
          </a:p>
        </p:txBody>
      </p:sp>
    </p:spTree>
    <p:extLst>
      <p:ext uri="{BB962C8B-B14F-4D97-AF65-F5344CB8AC3E}">
        <p14:creationId xmlns:p14="http://schemas.microsoft.com/office/powerpoint/2010/main" val="4129245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27</a:t>
            </a:fld>
            <a:endParaRPr lang="fr-FR"/>
          </a:p>
        </p:txBody>
      </p:sp>
    </p:spTree>
    <p:extLst>
      <p:ext uri="{BB962C8B-B14F-4D97-AF65-F5344CB8AC3E}">
        <p14:creationId xmlns:p14="http://schemas.microsoft.com/office/powerpoint/2010/main" val="1715625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l’heure d’Internet, il est primordial de ré-enchanter le client pour maintenir un dynamisme des centres-villes et de leurs commerces (confort, ambiance d’achat, etc.)</a:t>
            </a:r>
          </a:p>
          <a:p>
            <a:endParaRPr lang="fr-FR" dirty="0"/>
          </a:p>
          <a:p>
            <a:r>
              <a:rPr lang="fr-FR" dirty="0"/>
              <a:t>Les acteurs économiques recherchent des emplacements visibles qui participent directement à leur communication, et accessibles pour leurs clients et leurs fournisseurs. Par ailleurs, les commerces et activités doivent intégrer une grande diversité de contraintes dans l’aménagement de leurs locaux (accessibilité PMR, stationnements de leurs salariés et de leurs clients, stockage, évacuation des déchets, etc.) auxquelles il peut être plus compliqué et plus coûteux de répondre dans un tissu existant.</a:t>
            </a:r>
          </a:p>
          <a:p>
            <a:endParaRPr lang="fr-FR" b="1" dirty="0"/>
          </a:p>
          <a:p>
            <a:endParaRPr lang="fr-FR" b="1" dirty="0"/>
          </a:p>
          <a:p>
            <a:r>
              <a:rPr lang="fr-FR" dirty="0"/>
              <a:t>Pour le commerce, plus que le nombre de places, la rotation des véhicules est un facteur clé, pour lequel la mise en place d’arrêts minute et de zones bleues peut être privilégiée au stationnement payant.</a:t>
            </a:r>
            <a:endParaRPr lang="fr-FR" i="1"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28</a:t>
            </a:fld>
            <a:endParaRPr lang="fr-FR"/>
          </a:p>
        </p:txBody>
      </p:sp>
    </p:spTree>
    <p:extLst>
      <p:ext uri="{BB962C8B-B14F-4D97-AF65-F5344CB8AC3E}">
        <p14:creationId xmlns:p14="http://schemas.microsoft.com/office/powerpoint/2010/main" val="2455749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29</a:t>
            </a:fld>
            <a:endParaRPr lang="fr-FR"/>
          </a:p>
        </p:txBody>
      </p:sp>
    </p:spTree>
    <p:extLst>
      <p:ext uri="{BB962C8B-B14F-4D97-AF65-F5344CB8AC3E}">
        <p14:creationId xmlns:p14="http://schemas.microsoft.com/office/powerpoint/2010/main" val="82768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situation exige, et c’est nouveau, que les commerçants traditionnels ne se contentent plus de vendre à un client qui est là mais de faire venir le client à soi, de se démarquer. </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a:t>
            </a:fld>
            <a:endParaRPr lang="fr-FR"/>
          </a:p>
        </p:txBody>
      </p:sp>
    </p:spTree>
    <p:extLst>
      <p:ext uri="{BB962C8B-B14F-4D97-AF65-F5344CB8AC3E}">
        <p14:creationId xmlns:p14="http://schemas.microsoft.com/office/powerpoint/2010/main" val="331570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30</a:t>
            </a:fld>
            <a:endParaRPr lang="fr-FR"/>
          </a:p>
        </p:txBody>
      </p:sp>
    </p:spTree>
    <p:extLst>
      <p:ext uri="{BB962C8B-B14F-4D97-AF65-F5344CB8AC3E}">
        <p14:creationId xmlns:p14="http://schemas.microsoft.com/office/powerpoint/2010/main" val="787500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31</a:t>
            </a:fld>
            <a:endParaRPr lang="fr-FR"/>
          </a:p>
        </p:txBody>
      </p:sp>
    </p:spTree>
    <p:extLst>
      <p:ext uri="{BB962C8B-B14F-4D97-AF65-F5344CB8AC3E}">
        <p14:creationId xmlns:p14="http://schemas.microsoft.com/office/powerpoint/2010/main" val="1776752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32</a:t>
            </a:fld>
            <a:endParaRPr lang="fr-FR"/>
          </a:p>
        </p:txBody>
      </p:sp>
    </p:spTree>
    <p:extLst>
      <p:ext uri="{BB962C8B-B14F-4D97-AF65-F5344CB8AC3E}">
        <p14:creationId xmlns:p14="http://schemas.microsoft.com/office/powerpoint/2010/main" val="836474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magasin comprend un dépôt de pain (continuité respectée avec l’ancien commerce), un dépôt de gaz, des pâtisseries, un rayon frais et surgelés, un petit rayon boucherie-charcuterie, un rayon fruit et légumes, des rayons alimentaires et épicerie variée. Des plats préparés peuvent également être commandés. Au total, les 1500 produits les plus vendus de la GMS de Briec sont disponibles au </a:t>
            </a:r>
            <a:r>
              <a:rPr lang="fr-FR" dirty="0" err="1" smtClean="0"/>
              <a:t>Landulmarché</a:t>
            </a:r>
            <a:r>
              <a:rPr lang="fr-FR" dirty="0" smtClean="0"/>
              <a:t>. Ils sont stockés dans la GMS de Briec et acheminés en fonction des besoins à </a:t>
            </a:r>
            <a:r>
              <a:rPr lang="fr-FR" dirty="0" err="1" smtClean="0"/>
              <a:t>Landudal</a:t>
            </a:r>
            <a:r>
              <a:rPr lang="fr-FR" dirty="0" smtClean="0"/>
              <a:t>. Les prix sont comparables à ceux de la GMS, le surplus visé est de 5% maximum. </a:t>
            </a:r>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33</a:t>
            </a:fld>
            <a:endParaRPr lang="fr-FR"/>
          </a:p>
        </p:txBody>
      </p:sp>
    </p:spTree>
    <p:extLst>
      <p:ext uri="{BB962C8B-B14F-4D97-AF65-F5344CB8AC3E}">
        <p14:creationId xmlns:p14="http://schemas.microsoft.com/office/powerpoint/2010/main" val="3775028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l’heure d’Internet, il est primordial de ré-enchanter le client pour maintenir un dynamisme des centres-villes et de leurs commerces (confort, ambiance d’achat, etc.)</a:t>
            </a:r>
          </a:p>
          <a:p>
            <a:endParaRPr lang="fr-FR" dirty="0"/>
          </a:p>
          <a:p>
            <a:r>
              <a:rPr lang="fr-FR" dirty="0"/>
              <a:t>Les acteurs économiques recherchent des emplacements visibles qui participent directement à leur communication, et accessibles pour leurs clients et leurs fournisseurs. Par ailleurs, les commerces et activités doivent intégrer une grande diversité de contraintes dans l’aménagement de leurs locaux (accessibilité PMR, stationnements de leurs salariés et de leurs clients, stockage, évacuation des déchets, etc.) auxquelles il peut être plus compliqué et plus coûteux de répondre dans un tissu existant.</a:t>
            </a:r>
          </a:p>
          <a:p>
            <a:endParaRPr lang="fr-FR" b="1" dirty="0"/>
          </a:p>
          <a:p>
            <a:endParaRPr lang="fr-FR" b="1" dirty="0"/>
          </a:p>
          <a:p>
            <a:r>
              <a:rPr lang="fr-FR" dirty="0"/>
              <a:t>Pour le commerce, plus que le nombre de places, la rotation des véhicules est un facteur clé, pour lequel la mise en place d’arrêts minute et de zones bleues peut être privilégiée au stationnement payant.</a:t>
            </a:r>
            <a:endParaRPr lang="fr-FR" i="1"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34</a:t>
            </a:fld>
            <a:endParaRPr lang="fr-FR"/>
          </a:p>
        </p:txBody>
      </p:sp>
    </p:spTree>
    <p:extLst>
      <p:ext uri="{BB962C8B-B14F-4D97-AF65-F5344CB8AC3E}">
        <p14:creationId xmlns:p14="http://schemas.microsoft.com/office/powerpoint/2010/main" val="2875088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35</a:t>
            </a:fld>
            <a:endParaRPr lang="fr-FR"/>
          </a:p>
        </p:txBody>
      </p:sp>
    </p:spTree>
    <p:extLst>
      <p:ext uri="{BB962C8B-B14F-4D97-AF65-F5344CB8AC3E}">
        <p14:creationId xmlns:p14="http://schemas.microsoft.com/office/powerpoint/2010/main" val="1494912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36</a:t>
            </a:fld>
            <a:endParaRPr lang="fr-FR"/>
          </a:p>
        </p:txBody>
      </p:sp>
    </p:spTree>
    <p:extLst>
      <p:ext uri="{BB962C8B-B14F-4D97-AF65-F5344CB8AC3E}">
        <p14:creationId xmlns:p14="http://schemas.microsoft.com/office/powerpoint/2010/main" val="23471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 Enchanter le client, le chaland, l'habitant</a:t>
            </a:r>
          </a:p>
          <a:p>
            <a:r>
              <a:rPr lang="fr-FR" dirty="0"/>
              <a:t>5 - Gérer accessibilités &amp; stationnement</a:t>
            </a:r>
          </a:p>
          <a:p>
            <a:r>
              <a:rPr lang="fr-FR" dirty="0"/>
              <a:t>8 - Développer l'offre non sédentaire</a:t>
            </a: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37</a:t>
            </a:fld>
            <a:endParaRPr lang="fr-FR"/>
          </a:p>
        </p:txBody>
      </p:sp>
    </p:spTree>
    <p:extLst>
      <p:ext uri="{BB962C8B-B14F-4D97-AF65-F5344CB8AC3E}">
        <p14:creationId xmlns:p14="http://schemas.microsoft.com/office/powerpoint/2010/main" val="177101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38</a:t>
            </a:fld>
            <a:endParaRPr lang="fr-FR"/>
          </a:p>
        </p:txBody>
      </p:sp>
    </p:spTree>
    <p:extLst>
      <p:ext uri="{BB962C8B-B14F-4D97-AF65-F5344CB8AC3E}">
        <p14:creationId xmlns:p14="http://schemas.microsoft.com/office/powerpoint/2010/main" val="2876337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39</a:t>
            </a:fld>
            <a:endParaRPr lang="fr-FR"/>
          </a:p>
        </p:txBody>
      </p:sp>
    </p:spTree>
    <p:extLst>
      <p:ext uri="{BB962C8B-B14F-4D97-AF65-F5344CB8AC3E}">
        <p14:creationId xmlns:p14="http://schemas.microsoft.com/office/powerpoint/2010/main" val="325983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acteurs publics, doivent </a:t>
            </a:r>
            <a:r>
              <a:rPr lang="fr-FR" dirty="0" err="1"/>
              <a:t>requestionner</a:t>
            </a:r>
            <a:r>
              <a:rPr lang="fr-FR" dirty="0"/>
              <a:t> la définition même de centralité et coordonner leurs décisions pour faire venir dans leurs centres-villes</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4</a:t>
            </a:fld>
            <a:endParaRPr lang="fr-FR"/>
          </a:p>
        </p:txBody>
      </p:sp>
    </p:spTree>
    <p:extLst>
      <p:ext uri="{BB962C8B-B14F-4D97-AF65-F5344CB8AC3E}">
        <p14:creationId xmlns:p14="http://schemas.microsoft.com/office/powerpoint/2010/main" val="764054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40</a:t>
            </a:fld>
            <a:endParaRPr lang="fr-FR"/>
          </a:p>
        </p:txBody>
      </p:sp>
    </p:spTree>
    <p:extLst>
      <p:ext uri="{BB962C8B-B14F-4D97-AF65-F5344CB8AC3E}">
        <p14:creationId xmlns:p14="http://schemas.microsoft.com/office/powerpoint/2010/main" val="838245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42</a:t>
            </a:fld>
            <a:endParaRPr lang="fr-FR"/>
          </a:p>
        </p:txBody>
      </p:sp>
    </p:spTree>
    <p:extLst>
      <p:ext uri="{BB962C8B-B14F-4D97-AF65-F5344CB8AC3E}">
        <p14:creationId xmlns:p14="http://schemas.microsoft.com/office/powerpoint/2010/main" val="29042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acteurs publics, doivent </a:t>
            </a:r>
            <a:r>
              <a:rPr lang="fr-FR" dirty="0" err="1"/>
              <a:t>requestionner</a:t>
            </a:r>
            <a:r>
              <a:rPr lang="fr-FR" dirty="0"/>
              <a:t> la définition même de centralité et coordonner leurs décisions pour faire venir dans leurs centres-villes</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5</a:t>
            </a:fld>
            <a:endParaRPr lang="fr-FR"/>
          </a:p>
        </p:txBody>
      </p:sp>
    </p:spTree>
    <p:extLst>
      <p:ext uri="{BB962C8B-B14F-4D97-AF65-F5344CB8AC3E}">
        <p14:creationId xmlns:p14="http://schemas.microsoft.com/office/powerpoint/2010/main" val="397132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acteurs publics, doivent </a:t>
            </a:r>
            <a:r>
              <a:rPr lang="fr-FR" dirty="0" err="1"/>
              <a:t>requestionner</a:t>
            </a:r>
            <a:r>
              <a:rPr lang="fr-FR" dirty="0"/>
              <a:t> la définition même de centralité et coordonner leurs décisions pour faire venir dans leurs centres-villes</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6</a:t>
            </a:fld>
            <a:endParaRPr lang="fr-FR"/>
          </a:p>
        </p:txBody>
      </p:sp>
    </p:spTree>
    <p:extLst>
      <p:ext uri="{BB962C8B-B14F-4D97-AF65-F5344CB8AC3E}">
        <p14:creationId xmlns:p14="http://schemas.microsoft.com/office/powerpoint/2010/main" val="381451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acteurs publics, doivent </a:t>
            </a:r>
            <a:r>
              <a:rPr lang="fr-FR" dirty="0" err="1"/>
              <a:t>requestionner</a:t>
            </a:r>
            <a:r>
              <a:rPr lang="fr-FR" dirty="0"/>
              <a:t> la définition même de centralité et coordonner leurs décisions pour faire venir dans leurs centres-villes</a:t>
            </a:r>
          </a:p>
          <a:p>
            <a:endParaRPr lang="fr-FR" dirty="0"/>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7</a:t>
            </a:fld>
            <a:endParaRPr lang="fr-FR"/>
          </a:p>
        </p:txBody>
      </p:sp>
    </p:spTree>
    <p:extLst>
      <p:ext uri="{BB962C8B-B14F-4D97-AF65-F5344CB8AC3E}">
        <p14:creationId xmlns:p14="http://schemas.microsoft.com/office/powerpoint/2010/main" val="226404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14">
              <a:defRPr/>
            </a:pPr>
            <a:r>
              <a:rPr lang="fr-FR" dirty="0" smtClean="0"/>
              <a:t>se mettre à la place de l’usager, avant même de parler de la place du commerce </a:t>
            </a:r>
          </a:p>
          <a:p>
            <a:endParaRPr lang="fr-FR" dirty="0" smtClean="0"/>
          </a:p>
          <a:p>
            <a:r>
              <a:rPr lang="fr-FR" b="1" dirty="0"/>
              <a:t>Faire du commerce aujourd’hui, c’est se différencier… sinon… seul le prix fera la différence.</a:t>
            </a:r>
            <a:endParaRPr lang="fr-FR" dirty="0"/>
          </a:p>
        </p:txBody>
      </p:sp>
      <p:sp>
        <p:nvSpPr>
          <p:cNvPr id="4" name="Espace réservé du numéro de diapositive 3"/>
          <p:cNvSpPr>
            <a:spLocks noGrp="1"/>
          </p:cNvSpPr>
          <p:nvPr>
            <p:ph type="sldNum" sz="quarter" idx="10"/>
          </p:nvPr>
        </p:nvSpPr>
        <p:spPr/>
        <p:txBody>
          <a:bodyPr/>
          <a:lstStyle/>
          <a:p>
            <a:fld id="{4D57601D-E28E-4F16-8A7E-9C2669F7FF9E}" type="slidenum">
              <a:rPr lang="fr-FR" smtClean="0"/>
              <a:t>8</a:t>
            </a:fld>
            <a:endParaRPr lang="fr-FR"/>
          </a:p>
        </p:txBody>
      </p:sp>
    </p:spTree>
    <p:extLst>
      <p:ext uri="{BB962C8B-B14F-4D97-AF65-F5344CB8AC3E}">
        <p14:creationId xmlns:p14="http://schemas.microsoft.com/office/powerpoint/2010/main" val="331071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72AAFE-24CE-47B4-8124-02B16001E210}" type="slidenum">
              <a:rPr lang="fr-FR" smtClean="0"/>
              <a:t>9</a:t>
            </a:fld>
            <a:endParaRPr lang="fr-FR"/>
          </a:p>
        </p:txBody>
      </p:sp>
    </p:spTree>
    <p:extLst>
      <p:ext uri="{BB962C8B-B14F-4D97-AF65-F5344CB8AC3E}">
        <p14:creationId xmlns:p14="http://schemas.microsoft.com/office/powerpoint/2010/main" val="98804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9966220-6A4B-4950-A4B3-B1D0C19F6656}" type="datetimeFigureOut">
              <a:rPr lang="fr-FR" smtClean="0"/>
              <a:t>07/10/2020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389232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9966220-6A4B-4950-A4B3-B1D0C19F6656}" type="datetimeFigureOut">
              <a:rPr lang="fr-FR" smtClean="0"/>
              <a:t>07/10/2020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34222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9966220-6A4B-4950-A4B3-B1D0C19F6656}" type="datetimeFigureOut">
              <a:rPr lang="fr-FR" smtClean="0"/>
              <a:t>07/10/2020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194666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9966220-6A4B-4950-A4B3-B1D0C19F6656}" type="datetimeFigureOut">
              <a:rPr lang="fr-FR" smtClean="0"/>
              <a:t>07/10/2020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358177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19966220-6A4B-4950-A4B3-B1D0C19F6656}" type="datetimeFigureOut">
              <a:rPr lang="fr-FR" smtClean="0"/>
              <a:t>07/10/2020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1968655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9966220-6A4B-4950-A4B3-B1D0C19F6656}" type="datetimeFigureOut">
              <a:rPr lang="fr-FR" smtClean="0"/>
              <a:t>07/10/2020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3747342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9966220-6A4B-4950-A4B3-B1D0C19F6656}" type="datetimeFigureOut">
              <a:rPr lang="fr-FR" smtClean="0"/>
              <a:t>07/10/2020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265859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19966220-6A4B-4950-A4B3-B1D0C19F6656}" type="datetimeFigureOut">
              <a:rPr lang="fr-FR" smtClean="0"/>
              <a:t>07/10/2020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87462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66220-6A4B-4950-A4B3-B1D0C19F6656}" type="datetimeFigureOut">
              <a:rPr lang="fr-FR" smtClean="0"/>
              <a:t>07/10/2020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202649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19966220-6A4B-4950-A4B3-B1D0C19F6656}" type="datetimeFigureOut">
              <a:rPr lang="fr-FR" smtClean="0"/>
              <a:t>07/10/2020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81790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19966220-6A4B-4950-A4B3-B1D0C19F6656}" type="datetimeFigureOut">
              <a:rPr lang="fr-FR" smtClean="0"/>
              <a:t>07/10/2020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3C4A2E8-743C-40C8-B4DE-90AA14FF2299}" type="slidenum">
              <a:rPr lang="fr-FR" smtClean="0"/>
              <a:t>‹N°›</a:t>
            </a:fld>
            <a:endParaRPr lang="fr-FR"/>
          </a:p>
        </p:txBody>
      </p:sp>
    </p:spTree>
    <p:extLst>
      <p:ext uri="{BB962C8B-B14F-4D97-AF65-F5344CB8AC3E}">
        <p14:creationId xmlns:p14="http://schemas.microsoft.com/office/powerpoint/2010/main" val="129550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66220-6A4B-4950-A4B3-B1D0C19F6656}" type="datetimeFigureOut">
              <a:rPr lang="fr-FR" smtClean="0"/>
              <a:t>07/10/2020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4A2E8-743C-40C8-B4DE-90AA14FF2299}" type="slidenum">
              <a:rPr lang="fr-FR" smtClean="0"/>
              <a:t>‹N°›</a:t>
            </a:fld>
            <a:endParaRPr lang="fr-FR"/>
          </a:p>
        </p:txBody>
      </p:sp>
    </p:spTree>
    <p:extLst>
      <p:ext uri="{BB962C8B-B14F-4D97-AF65-F5344CB8AC3E}">
        <p14:creationId xmlns:p14="http://schemas.microsoft.com/office/powerpoint/2010/main" val="1496694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7.emf"/><Relationship Id="rId7"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6.emf"/><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6590"/>
            <a:ext cx="9144000" cy="5902476"/>
          </a:xfrm>
          <a:prstGeom prst="rect">
            <a:avLst/>
          </a:prstGeom>
        </p:spPr>
      </p:pic>
      <p:pic>
        <p:nvPicPr>
          <p:cNvPr id="3" name="Picture 1"/>
          <p:cNvPicPr/>
          <p:nvPr/>
        </p:nvPicPr>
        <p:blipFill>
          <a:blip r:embed="rId4"/>
          <a:stretch/>
        </p:blipFill>
        <p:spPr>
          <a:xfrm>
            <a:off x="61920" y="61920"/>
            <a:ext cx="3321720" cy="1178280"/>
          </a:xfrm>
          <a:prstGeom prst="rect">
            <a:avLst/>
          </a:prstGeom>
          <a:ln>
            <a:noFill/>
          </a:ln>
        </p:spPr>
      </p:pic>
      <p:sp>
        <p:nvSpPr>
          <p:cNvPr id="4" name="CustomShape 3"/>
          <p:cNvSpPr/>
          <p:nvPr/>
        </p:nvSpPr>
        <p:spPr>
          <a:xfrm>
            <a:off x="773723" y="1116590"/>
            <a:ext cx="8125911" cy="5001610"/>
          </a:xfrm>
          <a:prstGeom prst="rect">
            <a:avLst/>
          </a:prstGeom>
          <a:noFill/>
          <a:ln>
            <a:noFill/>
          </a:ln>
        </p:spPr>
        <p:style>
          <a:lnRef idx="0">
            <a:scrgbClr r="0" g="0" b="0"/>
          </a:lnRef>
          <a:fillRef idx="0">
            <a:scrgbClr r="0" g="0" b="0"/>
          </a:fillRef>
          <a:effectRef idx="0">
            <a:scrgbClr r="0" g="0" b="0"/>
          </a:effectRef>
          <a:fontRef idx="minor"/>
        </p:style>
        <p:txBody>
          <a:bodyPr lIns="90000" tIns="84240" rIns="90000" bIns="45000"/>
          <a:lstStyle/>
          <a:p>
            <a:pPr>
              <a:lnSpc>
                <a:spcPct val="100000"/>
              </a:lnSpc>
            </a:pPr>
            <a:r>
              <a:rPr lang="fr-FR" sz="2800"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Centralité(s), revitalisation(s), commerce(s)</a:t>
            </a:r>
            <a:endParaRPr lang="fr-FR" sz="2800" b="1" spc="-1" dirty="0">
              <a:solidFill>
                <a:schemeClr val="accent2"/>
              </a:solidFill>
              <a:uFill>
                <a:solidFill>
                  <a:srgbClr val="FFFFFF"/>
                </a:solidFill>
              </a:uFill>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fr-FR" sz="2400" b="1" strike="noStrike" spc="-1" dirty="0" smtClean="0">
                <a:solidFill>
                  <a:srgbClr val="595959"/>
                </a:solidFill>
                <a:uFill>
                  <a:solidFill>
                    <a:srgbClr val="FFFFFF"/>
                  </a:solidFill>
                </a:uFill>
                <a:latin typeface="Tahoma"/>
                <a:ea typeface="Tahoma"/>
              </a:rPr>
              <a:t>Enjeux et leviers d’actions</a:t>
            </a: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pic>
        <p:nvPicPr>
          <p:cNvPr id="5" name="Image 8"/>
          <p:cNvPicPr/>
          <p:nvPr/>
        </p:nvPicPr>
        <p:blipFill>
          <a:blip r:embed="rId5"/>
          <a:stretch/>
        </p:blipFill>
        <p:spPr>
          <a:xfrm>
            <a:off x="0" y="5922180"/>
            <a:ext cx="9144000" cy="1085760"/>
          </a:xfrm>
          <a:prstGeom prst="rect">
            <a:avLst/>
          </a:prstGeom>
          <a:ln>
            <a:noFill/>
          </a:ln>
        </p:spPr>
      </p:pic>
      <p:sp>
        <p:nvSpPr>
          <p:cNvPr id="6" name="CustomShape 4"/>
          <p:cNvSpPr/>
          <p:nvPr/>
        </p:nvSpPr>
        <p:spPr>
          <a:xfrm>
            <a:off x="946080" y="5836450"/>
            <a:ext cx="5400360" cy="418680"/>
          </a:xfrm>
          <a:prstGeom prst="rect">
            <a:avLst/>
          </a:prstGeom>
          <a:noFill/>
          <a:ln>
            <a:noFill/>
          </a:ln>
        </p:spPr>
        <p:style>
          <a:lnRef idx="0">
            <a:scrgbClr r="0" g="0" b="0"/>
          </a:lnRef>
          <a:fillRef idx="0">
            <a:scrgbClr r="0" g="0" b="0"/>
          </a:fillRef>
          <a:effectRef idx="0">
            <a:scrgbClr r="0" g="0" b="0"/>
          </a:effectRef>
          <a:fontRef idx="minor"/>
        </p:style>
        <p:txBody>
          <a:bodyPr lIns="90000" tIns="59400" rIns="90000" bIns="45000"/>
          <a:lstStyle/>
          <a:p>
            <a:pPr>
              <a:lnSpc>
                <a:spcPct val="100000"/>
              </a:lnSpc>
            </a:pPr>
            <a:r>
              <a:rPr lang="fr-FR" sz="1600" b="1" strike="noStrike" spc="-1" dirty="0" err="1">
                <a:solidFill>
                  <a:srgbClr val="FFFFFF"/>
                </a:solidFill>
                <a:uFill>
                  <a:solidFill>
                    <a:srgbClr val="FFFFFF"/>
                  </a:solidFill>
                </a:uFill>
                <a:latin typeface="Tahoma"/>
                <a:ea typeface="Tahoma"/>
              </a:rPr>
              <a:t>Cerema</a:t>
            </a:r>
            <a:r>
              <a:rPr lang="fr-FR" sz="1600" b="1" strike="noStrike" spc="-1" dirty="0">
                <a:solidFill>
                  <a:srgbClr val="FFFFFF"/>
                </a:solidFill>
                <a:uFill>
                  <a:solidFill>
                    <a:srgbClr val="FFFFFF"/>
                  </a:solidFill>
                </a:uFill>
                <a:latin typeface="Tahoma"/>
                <a:ea typeface="Tahoma"/>
              </a:rPr>
              <a:t> Ouest – </a:t>
            </a:r>
            <a:r>
              <a:rPr lang="fr-FR" sz="1600" b="1" strike="noStrike" spc="-1" dirty="0" smtClean="0">
                <a:solidFill>
                  <a:srgbClr val="FFFFFF"/>
                </a:solidFill>
                <a:uFill>
                  <a:solidFill>
                    <a:srgbClr val="FFFFFF"/>
                  </a:solidFill>
                </a:uFill>
                <a:latin typeface="Tahoma"/>
                <a:ea typeface="Tahoma"/>
              </a:rPr>
              <a:t>Loïc Guilbot</a:t>
            </a:r>
            <a:endParaRPr lang="fr-FR" sz="1800" b="0" strike="noStrike" spc="-1" dirty="0">
              <a:solidFill>
                <a:srgbClr val="000000"/>
              </a:solidFill>
              <a:uFill>
                <a:solidFill>
                  <a:srgbClr val="FFFFFF"/>
                </a:solidFill>
              </a:uFill>
              <a:latin typeface="Arial"/>
            </a:endParaRPr>
          </a:p>
        </p:txBody>
      </p:sp>
      <p:sp>
        <p:nvSpPr>
          <p:cNvPr id="7" name="CustomShape 2"/>
          <p:cNvSpPr/>
          <p:nvPr/>
        </p:nvSpPr>
        <p:spPr>
          <a:xfrm>
            <a:off x="1465384" y="6229800"/>
            <a:ext cx="6392335" cy="628200"/>
          </a:xfrm>
          <a:prstGeom prst="rect">
            <a:avLst/>
          </a:prstGeom>
          <a:noFill/>
          <a:ln>
            <a:noFill/>
          </a:ln>
        </p:spPr>
        <p:style>
          <a:lnRef idx="0">
            <a:scrgbClr r="0" g="0" b="0"/>
          </a:lnRef>
          <a:fillRef idx="0">
            <a:scrgbClr r="0" g="0" b="0"/>
          </a:fillRef>
          <a:effectRef idx="0">
            <a:scrgbClr r="0" g="0" b="0"/>
          </a:effectRef>
          <a:fontRef idx="minor"/>
        </p:style>
        <p:txBody>
          <a:bodyPr lIns="90000" tIns="54000" rIns="90000" bIns="45000"/>
          <a:lstStyle/>
          <a:p>
            <a:pPr>
              <a:lnSpc>
                <a:spcPct val="100000"/>
              </a:lnSpc>
            </a:pPr>
            <a:r>
              <a:rPr lang="fr-FR" sz="1800" b="0" strike="noStrike" spc="-1" dirty="0" smtClean="0">
                <a:solidFill>
                  <a:srgbClr val="000000"/>
                </a:solidFill>
                <a:uFill>
                  <a:solidFill>
                    <a:srgbClr val="FFFFFF"/>
                  </a:solidFill>
                </a:uFill>
                <a:latin typeface="Tahoma"/>
                <a:ea typeface="Tahoma"/>
              </a:rPr>
              <a:t>08/10/2020</a:t>
            </a:r>
            <a:endParaRPr lang="fr-FR" sz="1800" b="0" strike="noStrike" spc="-1" dirty="0">
              <a:solidFill>
                <a:srgbClr val="000000"/>
              </a:solidFill>
              <a:uFill>
                <a:solidFill>
                  <a:srgbClr val="FFFFFF"/>
                </a:solidFill>
              </a:uFill>
              <a:latin typeface="Arial"/>
            </a:endParaRPr>
          </a:p>
        </p:txBody>
      </p:sp>
      <p:sp>
        <p:nvSpPr>
          <p:cNvPr id="10" name="Rectangle 9"/>
          <p:cNvSpPr/>
          <p:nvPr/>
        </p:nvSpPr>
        <p:spPr>
          <a:xfrm>
            <a:off x="8580544" y="5968190"/>
            <a:ext cx="687757" cy="261610"/>
          </a:xfrm>
          <a:prstGeom prst="rect">
            <a:avLst/>
          </a:prstGeom>
        </p:spPr>
        <p:txBody>
          <a:bodyPr wrap="square">
            <a:spAutoFit/>
          </a:bodyPr>
          <a:lstStyle/>
          <a:p>
            <a:r>
              <a:rPr lang="fr-FR" sz="1100" i="1" dirty="0" smtClean="0">
                <a:latin typeface="+mj-lt"/>
              </a:rPr>
              <a:t>©UA</a:t>
            </a:r>
            <a:endParaRPr lang="fr-FR" sz="1100" i="1" dirty="0">
              <a:latin typeface="+mj-lt"/>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73" y="6226767"/>
            <a:ext cx="910335" cy="824779"/>
          </a:xfrm>
          <a:prstGeom prst="rect">
            <a:avLst/>
          </a:prstGeom>
        </p:spPr>
      </p:pic>
    </p:spTree>
    <p:extLst>
      <p:ext uri="{BB962C8B-B14F-4D97-AF65-F5344CB8AC3E}">
        <p14:creationId xmlns:p14="http://schemas.microsoft.com/office/powerpoint/2010/main" val="1513612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86067" y="5641123"/>
            <a:ext cx="2311874" cy="369332"/>
          </a:xfrm>
          <a:prstGeom prst="rect">
            <a:avLst/>
          </a:prstGeom>
        </p:spPr>
        <p:txBody>
          <a:bodyPr wrap="square">
            <a:spAutoFit/>
          </a:bodyPr>
          <a:lstStyle/>
          <a:p>
            <a:r>
              <a:rPr lang="fr-FR" i="1" dirty="0" smtClean="0">
                <a:latin typeface="+mj-lt"/>
              </a:rPr>
              <a:t>©David </a:t>
            </a:r>
            <a:r>
              <a:rPr lang="fr-FR" i="1" dirty="0" err="1" smtClean="0">
                <a:latin typeface="+mj-lt"/>
              </a:rPr>
              <a:t>Lestoux</a:t>
            </a:r>
            <a:endParaRPr lang="fr-FR" i="1" dirty="0">
              <a:latin typeface="+mj-lt"/>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b="51271"/>
          <a:stretch/>
        </p:blipFill>
        <p:spPr>
          <a:xfrm>
            <a:off x="1857821" y="737596"/>
            <a:ext cx="5436999" cy="2782218"/>
          </a:xfrm>
          <a:prstGeom prst="rect">
            <a:avLst/>
          </a:prstGeom>
        </p:spPr>
      </p:pic>
      <p:sp>
        <p:nvSpPr>
          <p:cNvPr id="7" name="CustomShape 1"/>
          <p:cNvSpPr/>
          <p:nvPr/>
        </p:nvSpPr>
        <p:spPr>
          <a:xfrm>
            <a:off x="359640" y="5486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a:solidFill>
                  <a:srgbClr val="EE7F00"/>
                </a:solidFill>
                <a:uFill>
                  <a:solidFill>
                    <a:srgbClr val="FFFFFF"/>
                  </a:solidFill>
                </a:uFill>
                <a:latin typeface="Tahoma"/>
                <a:ea typeface="Tahoma"/>
              </a:rPr>
              <a:t>4 fonctions fondamentales </a:t>
            </a:r>
            <a:endParaRPr lang="fr-FR" sz="2400" b="1" spc="-1" dirty="0" smtClean="0">
              <a:solidFill>
                <a:srgbClr val="EE7F00"/>
              </a:solidFill>
              <a:uFill>
                <a:solidFill>
                  <a:srgbClr val="FFFFFF"/>
                </a:solidFill>
              </a:uFill>
              <a:latin typeface="Tahoma"/>
              <a:ea typeface="Tahoma"/>
            </a:endParaRPr>
          </a:p>
          <a:p>
            <a:pPr marL="216000" indent="-215640"/>
            <a:r>
              <a:rPr lang="fr-FR" sz="2800" spc="-1" dirty="0">
                <a:solidFill>
                  <a:schemeClr val="bg1">
                    <a:lumMod val="50000"/>
                  </a:schemeClr>
                </a:solidFill>
                <a:uFill>
                  <a:solidFill>
                    <a:srgbClr val="FFFFFF"/>
                  </a:solidFill>
                </a:uFill>
                <a:ea typeface="Tahoma"/>
              </a:rPr>
              <a:t>qui agissent comme des facteurs de commercialité </a:t>
            </a: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t="61015"/>
          <a:stretch/>
        </p:blipFill>
        <p:spPr>
          <a:xfrm>
            <a:off x="1853366" y="3847299"/>
            <a:ext cx="5436999" cy="2225901"/>
          </a:xfrm>
          <a:prstGeom prst="rect">
            <a:avLst/>
          </a:prstGeom>
        </p:spPr>
      </p:pic>
      <p:pic>
        <p:nvPicPr>
          <p:cNvPr id="13" name="Image 10"/>
          <p:cNvPicPr/>
          <p:nvPr/>
        </p:nvPicPr>
        <p:blipFill>
          <a:blip r:embed="rId4"/>
          <a:stretch/>
        </p:blipFill>
        <p:spPr>
          <a:xfrm>
            <a:off x="-1" y="6073200"/>
            <a:ext cx="9143735" cy="784800"/>
          </a:xfrm>
          <a:prstGeom prst="rect">
            <a:avLst/>
          </a:prstGeom>
          <a:ln>
            <a:noFill/>
          </a:ln>
        </p:spPr>
      </p:pic>
      <p:pic>
        <p:nvPicPr>
          <p:cNvPr id="14" name="Picture 3"/>
          <p:cNvPicPr/>
          <p:nvPr/>
        </p:nvPicPr>
        <p:blipFill>
          <a:blip r:embed="rId5"/>
          <a:srcRect t="8229"/>
          <a:stretch/>
        </p:blipFill>
        <p:spPr>
          <a:xfrm>
            <a:off x="-62630" y="6253920"/>
            <a:ext cx="2025360" cy="604080"/>
          </a:xfrm>
          <a:prstGeom prst="rect">
            <a:avLst/>
          </a:prstGeom>
          <a:ln>
            <a:noFill/>
          </a:ln>
        </p:spPr>
      </p:pic>
      <p:sp>
        <p:nvSpPr>
          <p:cNvPr id="16" name="ZoneTexte 15"/>
          <p:cNvSpPr txBox="1"/>
          <p:nvPr/>
        </p:nvSpPr>
        <p:spPr>
          <a:xfrm>
            <a:off x="8623738" y="6488482"/>
            <a:ext cx="445106" cy="369332"/>
          </a:xfrm>
          <a:prstGeom prst="rect">
            <a:avLst/>
          </a:prstGeom>
          <a:noFill/>
        </p:spPr>
        <p:txBody>
          <a:bodyPr wrap="square" rtlCol="0">
            <a:spAutoFit/>
          </a:bodyPr>
          <a:lstStyle/>
          <a:p>
            <a:fld id="{87511E21-A7A7-4BB2-BA29-4F28FFA5E6C5}" type="slidenum">
              <a:rPr lang="fr-FR" smtClean="0"/>
              <a:t>10</a:t>
            </a:fld>
            <a:endParaRPr lang="fr-FR" dirty="0"/>
          </a:p>
        </p:txBody>
      </p:sp>
    </p:spTree>
    <p:extLst>
      <p:ext uri="{BB962C8B-B14F-4D97-AF65-F5344CB8AC3E}">
        <p14:creationId xmlns:p14="http://schemas.microsoft.com/office/powerpoint/2010/main" val="3807377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3654" t="9259" r="3557" b="22839"/>
          <a:stretch/>
        </p:blipFill>
        <p:spPr>
          <a:xfrm>
            <a:off x="265194" y="1560882"/>
            <a:ext cx="8878806" cy="4554413"/>
          </a:xfrm>
          <a:prstGeom prst="rect">
            <a:avLst/>
          </a:prstGeom>
        </p:spPr>
      </p:pic>
      <p:sp>
        <p:nvSpPr>
          <p:cNvPr id="5" name="Rectangle 4"/>
          <p:cNvSpPr/>
          <p:nvPr/>
        </p:nvSpPr>
        <p:spPr>
          <a:xfrm>
            <a:off x="6660262" y="5726843"/>
            <a:ext cx="2483738" cy="369332"/>
          </a:xfrm>
          <a:prstGeom prst="rect">
            <a:avLst/>
          </a:prstGeom>
        </p:spPr>
        <p:txBody>
          <a:bodyPr wrap="square">
            <a:spAutoFit/>
          </a:bodyPr>
          <a:lstStyle/>
          <a:p>
            <a:r>
              <a:rPr lang="fr-FR" i="1" dirty="0" smtClean="0">
                <a:latin typeface="+mj-lt"/>
              </a:rPr>
              <a:t>©EPFB – MANA/CERUR</a:t>
            </a:r>
            <a:endParaRPr lang="fr-FR" i="1" dirty="0">
              <a:latin typeface="+mj-lt"/>
            </a:endParaRPr>
          </a:p>
        </p:txBody>
      </p:sp>
      <p:sp>
        <p:nvSpPr>
          <p:cNvPr id="7" name="CustomShape 1"/>
          <p:cNvSpPr/>
          <p:nvPr/>
        </p:nvSpPr>
        <p:spPr>
          <a:xfrm>
            <a:off x="359640" y="54867"/>
            <a:ext cx="8433362" cy="1505829"/>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L’approche sociologique</a:t>
            </a:r>
          </a:p>
          <a:p>
            <a:r>
              <a:rPr lang="fr-FR" sz="2000" b="1" dirty="0">
                <a:solidFill>
                  <a:schemeClr val="bg1">
                    <a:lumMod val="50000"/>
                  </a:schemeClr>
                </a:solidFill>
              </a:rPr>
              <a:t>Comprendre la désaffection des centres-bourgs pour cibler où agir.</a:t>
            </a:r>
          </a:p>
          <a:p>
            <a:r>
              <a:rPr lang="fr-FR" sz="2000" spc="-1" dirty="0" smtClean="0">
                <a:solidFill>
                  <a:schemeClr val="bg1">
                    <a:lumMod val="50000"/>
                  </a:schemeClr>
                </a:solidFill>
                <a:uFill>
                  <a:solidFill>
                    <a:srgbClr val="FFFFFF"/>
                  </a:solidFill>
                </a:uFill>
                <a:ea typeface="Tahoma"/>
              </a:rPr>
              <a:t>Un </a:t>
            </a:r>
            <a:r>
              <a:rPr lang="fr-FR" sz="2000" spc="-1" dirty="0">
                <a:solidFill>
                  <a:schemeClr val="bg1">
                    <a:lumMod val="50000"/>
                  </a:schemeClr>
                </a:solidFill>
                <a:uFill>
                  <a:solidFill>
                    <a:srgbClr val="FFFFFF"/>
                  </a:solidFill>
                </a:uFill>
                <a:ea typeface="Tahoma"/>
              </a:rPr>
              <a:t>centre est un conteneur, un volume, une </a:t>
            </a:r>
            <a:r>
              <a:rPr lang="fr-FR" sz="2000" spc="-1" dirty="0" smtClean="0">
                <a:solidFill>
                  <a:schemeClr val="bg1">
                    <a:lumMod val="50000"/>
                  </a:schemeClr>
                </a:solidFill>
                <a:uFill>
                  <a:solidFill>
                    <a:srgbClr val="FFFFFF"/>
                  </a:solidFill>
                </a:uFill>
                <a:ea typeface="Tahoma"/>
              </a:rPr>
              <a:t>enveloppe, un </a:t>
            </a:r>
            <a:r>
              <a:rPr lang="fr-FR" sz="2000" spc="-1" dirty="0">
                <a:solidFill>
                  <a:schemeClr val="bg1">
                    <a:lumMod val="50000"/>
                  </a:schemeClr>
                </a:solidFill>
                <a:uFill>
                  <a:solidFill>
                    <a:srgbClr val="FFFFFF"/>
                  </a:solidFill>
                </a:uFill>
                <a:ea typeface="Tahoma"/>
              </a:rPr>
              <a:t>cadre qui contient </a:t>
            </a:r>
            <a:r>
              <a:rPr lang="fr-FR" sz="2000" spc="-1" dirty="0" smtClean="0">
                <a:solidFill>
                  <a:schemeClr val="bg1">
                    <a:lumMod val="50000"/>
                  </a:schemeClr>
                </a:solidFill>
                <a:uFill>
                  <a:solidFill>
                    <a:srgbClr val="FFFFFF"/>
                  </a:solidFill>
                </a:uFill>
                <a:ea typeface="Tahoma"/>
              </a:rPr>
              <a:t>des ressources </a:t>
            </a:r>
            <a:r>
              <a:rPr lang="fr-FR" sz="2000" spc="-1" dirty="0">
                <a:solidFill>
                  <a:schemeClr val="bg1">
                    <a:lumMod val="50000"/>
                  </a:schemeClr>
                </a:solidFill>
                <a:uFill>
                  <a:solidFill>
                    <a:srgbClr val="FFFFFF"/>
                  </a:solidFill>
                </a:uFill>
                <a:ea typeface="Tahoma"/>
              </a:rPr>
              <a:t>et des outils pour accéder aux </a:t>
            </a:r>
            <a:r>
              <a:rPr lang="fr-FR" sz="2000" spc="-1" dirty="0" smtClean="0">
                <a:solidFill>
                  <a:schemeClr val="bg1">
                    <a:lumMod val="50000"/>
                  </a:schemeClr>
                </a:solidFill>
                <a:uFill>
                  <a:solidFill>
                    <a:srgbClr val="FFFFFF"/>
                  </a:solidFill>
                </a:uFill>
                <a:ea typeface="Tahoma"/>
              </a:rPr>
              <a:t>ressources</a:t>
            </a:r>
          </a:p>
          <a:p>
            <a:endParaRPr lang="fr-FR" sz="2800" spc="-1" dirty="0">
              <a:solidFill>
                <a:schemeClr val="bg1">
                  <a:lumMod val="50000"/>
                </a:schemeClr>
              </a:solidFill>
              <a:uFill>
                <a:solidFill>
                  <a:srgbClr val="FFFFFF"/>
                </a:solidFill>
              </a:uFill>
              <a:ea typeface="Tahoma"/>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11" name="Image 10"/>
          <p:cNvPicPr/>
          <p:nvPr/>
        </p:nvPicPr>
        <p:blipFill>
          <a:blip r:embed="rId4"/>
          <a:stretch/>
        </p:blipFill>
        <p:spPr>
          <a:xfrm>
            <a:off x="-1" y="6073200"/>
            <a:ext cx="9143735" cy="784800"/>
          </a:xfrm>
          <a:prstGeom prst="rect">
            <a:avLst/>
          </a:prstGeom>
          <a:ln>
            <a:noFill/>
          </a:ln>
        </p:spPr>
      </p:pic>
      <p:pic>
        <p:nvPicPr>
          <p:cNvPr id="12" name="Picture 3"/>
          <p:cNvPicPr/>
          <p:nvPr/>
        </p:nvPicPr>
        <p:blipFill>
          <a:blip r:embed="rId5"/>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11</a:t>
            </a:fld>
            <a:endParaRPr lang="fr-FR" dirty="0"/>
          </a:p>
        </p:txBody>
      </p:sp>
    </p:spTree>
    <p:extLst>
      <p:ext uri="{BB962C8B-B14F-4D97-AF65-F5344CB8AC3E}">
        <p14:creationId xmlns:p14="http://schemas.microsoft.com/office/powerpoint/2010/main" val="1950802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12</a:t>
            </a:fld>
            <a:endParaRPr lang="fr-FR" dirty="0"/>
          </a:p>
        </p:txBody>
      </p:sp>
      <p:sp>
        <p:nvSpPr>
          <p:cNvPr id="9" name="Rectangle 8"/>
          <p:cNvSpPr/>
          <p:nvPr/>
        </p:nvSpPr>
        <p:spPr>
          <a:xfrm>
            <a:off x="6660262" y="5726843"/>
            <a:ext cx="2483738" cy="369332"/>
          </a:xfrm>
          <a:prstGeom prst="rect">
            <a:avLst/>
          </a:prstGeom>
        </p:spPr>
        <p:txBody>
          <a:bodyPr wrap="square">
            <a:spAutoFit/>
          </a:bodyPr>
          <a:lstStyle/>
          <a:p>
            <a:r>
              <a:rPr lang="fr-FR" i="1" dirty="0" smtClean="0">
                <a:latin typeface="+mj-lt"/>
              </a:rPr>
              <a:t>©EPFB – MANA/CERUR</a:t>
            </a:r>
            <a:endParaRPr lang="fr-FR" i="1" dirty="0">
              <a:latin typeface="+mj-lt"/>
            </a:endParaRPr>
          </a:p>
        </p:txBody>
      </p:sp>
      <p:sp>
        <p:nvSpPr>
          <p:cNvPr id="10" name="CustomShape 1"/>
          <p:cNvSpPr/>
          <p:nvPr/>
        </p:nvSpPr>
        <p:spPr>
          <a:xfrm>
            <a:off x="359640" y="117503"/>
            <a:ext cx="3838396" cy="4462542"/>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Construire un récit…</a:t>
            </a:r>
          </a:p>
          <a:p>
            <a:r>
              <a:rPr lang="fr-FR" sz="2000" b="1" spc="-1" dirty="0" smtClean="0">
                <a:solidFill>
                  <a:schemeClr val="bg1">
                    <a:lumMod val="50000"/>
                  </a:schemeClr>
                </a:solidFill>
                <a:uFill>
                  <a:solidFill>
                    <a:srgbClr val="FFFFFF"/>
                  </a:solidFill>
                </a:uFill>
                <a:ea typeface="Tahoma"/>
              </a:rPr>
              <a:t>…. pour marquer une singularité,</a:t>
            </a:r>
          </a:p>
          <a:p>
            <a:endParaRPr lang="fr-FR" sz="2000" b="0" strike="noStrike" spc="-1" dirty="0">
              <a:solidFill>
                <a:schemeClr val="bg1">
                  <a:lumMod val="50000"/>
                </a:schemeClr>
              </a:solidFill>
              <a:uFill>
                <a:solidFill>
                  <a:srgbClr val="FFFFFF"/>
                </a:solidFill>
              </a:uFill>
              <a:latin typeface="Arial"/>
              <a:ea typeface="Tahoma"/>
            </a:endParaRPr>
          </a:p>
          <a:p>
            <a:endParaRPr lang="fr-FR" sz="2000" spc="-1" dirty="0" smtClean="0">
              <a:solidFill>
                <a:schemeClr val="bg1">
                  <a:lumMod val="50000"/>
                </a:schemeClr>
              </a:solidFill>
              <a:uFill>
                <a:solidFill>
                  <a:srgbClr val="FFFFFF"/>
                </a:solidFill>
              </a:uFill>
              <a:latin typeface="Arial"/>
              <a:ea typeface="Tahoma"/>
            </a:endParaRPr>
          </a:p>
          <a:p>
            <a:r>
              <a:rPr lang="fr-FR" sz="2000" b="1" dirty="0" err="1">
                <a:solidFill>
                  <a:schemeClr val="bg1">
                    <a:lumMod val="50000"/>
                  </a:schemeClr>
                </a:solidFill>
              </a:rPr>
              <a:t>Mellé</a:t>
            </a:r>
            <a:r>
              <a:rPr lang="fr-FR" sz="2000" dirty="0">
                <a:solidFill>
                  <a:schemeClr val="bg1">
                    <a:lumMod val="50000"/>
                  </a:schemeClr>
                </a:solidFill>
              </a:rPr>
              <a:t> a fait le choix original de construire son récit autour du </a:t>
            </a:r>
          </a:p>
          <a:p>
            <a:r>
              <a:rPr lang="fr-FR" sz="2000" dirty="0">
                <a:solidFill>
                  <a:schemeClr val="bg1">
                    <a:lumMod val="50000"/>
                  </a:schemeClr>
                </a:solidFill>
              </a:rPr>
              <a:t>développement durable. Un choix revendiqué, affiché dès l’entrée de </a:t>
            </a:r>
          </a:p>
          <a:p>
            <a:r>
              <a:rPr lang="fr-FR" sz="2000" dirty="0" smtClean="0">
                <a:solidFill>
                  <a:schemeClr val="bg1">
                    <a:lumMod val="50000"/>
                  </a:schemeClr>
                </a:solidFill>
              </a:rPr>
              <a:t>bourg </a:t>
            </a:r>
            <a:r>
              <a:rPr lang="fr-FR" sz="2000" dirty="0">
                <a:solidFill>
                  <a:schemeClr val="bg1">
                    <a:lumMod val="50000"/>
                  </a:schemeClr>
                </a:solidFill>
              </a:rPr>
              <a:t>« </a:t>
            </a:r>
            <a:r>
              <a:rPr lang="fr-FR" sz="2000" dirty="0" err="1" smtClean="0">
                <a:solidFill>
                  <a:schemeClr val="bg1">
                    <a:lumMod val="50000"/>
                  </a:schemeClr>
                </a:solidFill>
              </a:rPr>
              <a:t>Mellé</a:t>
            </a:r>
            <a:r>
              <a:rPr lang="fr-FR" sz="2000" dirty="0">
                <a:solidFill>
                  <a:schemeClr val="bg1">
                    <a:lumMod val="50000"/>
                  </a:schemeClr>
                </a:solidFill>
              </a:rPr>
              <a:t>, Village durable </a:t>
            </a:r>
            <a:r>
              <a:rPr lang="fr-FR" sz="2000" dirty="0" smtClean="0">
                <a:solidFill>
                  <a:schemeClr val="bg1">
                    <a:lumMod val="50000"/>
                  </a:schemeClr>
                </a:solidFill>
              </a:rPr>
              <a:t>».</a:t>
            </a:r>
            <a:endParaRPr lang="fr-FR" sz="2000" dirty="0">
              <a:solidFill>
                <a:schemeClr val="bg1">
                  <a:lumMod val="50000"/>
                </a:schemeClr>
              </a:solidFill>
            </a:endParaRPr>
          </a:p>
          <a:p>
            <a:endParaRPr lang="fr-FR" sz="2000" b="0" strike="noStrike" spc="-1" dirty="0">
              <a:solidFill>
                <a:schemeClr val="bg1">
                  <a:lumMod val="50000"/>
                </a:schemeClr>
              </a:solidFill>
              <a:uFill>
                <a:solidFill>
                  <a:srgbClr val="FFFFFF"/>
                </a:solidFill>
              </a:uFill>
              <a:latin typeface="Arial"/>
              <a:ea typeface="Tahoma"/>
            </a:endParaRPr>
          </a:p>
          <a:p>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13" name="Image 12"/>
          <p:cNvPicPr>
            <a:picLocks noChangeAspect="1"/>
          </p:cNvPicPr>
          <p:nvPr/>
        </p:nvPicPr>
        <p:blipFill>
          <a:blip r:embed="rId5"/>
          <a:stretch>
            <a:fillRect/>
          </a:stretch>
        </p:blipFill>
        <p:spPr>
          <a:xfrm>
            <a:off x="4394579" y="1027467"/>
            <a:ext cx="4552878" cy="4699190"/>
          </a:xfrm>
          <a:prstGeom prst="rect">
            <a:avLst/>
          </a:prstGeom>
        </p:spPr>
      </p:pic>
    </p:spTree>
    <p:extLst>
      <p:ext uri="{BB962C8B-B14F-4D97-AF65-F5344CB8AC3E}">
        <p14:creationId xmlns:p14="http://schemas.microsoft.com/office/powerpoint/2010/main" val="3350991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0262" y="5726843"/>
            <a:ext cx="2483738" cy="369332"/>
          </a:xfrm>
          <a:prstGeom prst="rect">
            <a:avLst/>
          </a:prstGeom>
        </p:spPr>
        <p:txBody>
          <a:bodyPr wrap="square">
            <a:spAutoFit/>
          </a:bodyPr>
          <a:lstStyle/>
          <a:p>
            <a:r>
              <a:rPr lang="fr-FR" i="1" dirty="0" smtClean="0">
                <a:latin typeface="+mj-lt"/>
              </a:rPr>
              <a:t>©EPFB – MANA/CERUR</a:t>
            </a:r>
            <a:endParaRPr lang="fr-FR" i="1" dirty="0">
              <a:latin typeface="+mj-lt"/>
            </a:endParaRPr>
          </a:p>
        </p:txBody>
      </p:sp>
      <p:sp>
        <p:nvSpPr>
          <p:cNvPr id="7" name="CustomShape 1"/>
          <p:cNvSpPr/>
          <p:nvPr/>
        </p:nvSpPr>
        <p:spPr>
          <a:xfrm>
            <a:off x="359640" y="54867"/>
            <a:ext cx="3529972" cy="5671790"/>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Construire un récit…</a:t>
            </a:r>
          </a:p>
          <a:p>
            <a:r>
              <a:rPr lang="fr-FR" sz="2000" b="1" spc="-1" dirty="0" smtClean="0">
                <a:solidFill>
                  <a:schemeClr val="bg1">
                    <a:lumMod val="50000"/>
                  </a:schemeClr>
                </a:solidFill>
                <a:uFill>
                  <a:solidFill>
                    <a:srgbClr val="FFFFFF"/>
                  </a:solidFill>
                </a:uFill>
                <a:ea typeface="Tahoma"/>
              </a:rPr>
              <a:t>…. pour renouveler l’image,</a:t>
            </a: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endParaRPr lang="fr-FR" spc="-1" dirty="0">
              <a:solidFill>
                <a:srgbClr val="000000"/>
              </a:solidFill>
              <a:uFill>
                <a:solidFill>
                  <a:srgbClr val="FFFFFF"/>
                </a:solidFill>
              </a:uFill>
              <a:latin typeface="Arial"/>
            </a:endParaRPr>
          </a:p>
          <a:p>
            <a:r>
              <a:rPr lang="fr-FR" sz="2000" dirty="0">
                <a:solidFill>
                  <a:schemeClr val="bg1">
                    <a:lumMod val="50000"/>
                  </a:schemeClr>
                </a:solidFill>
              </a:rPr>
              <a:t>Certaines communes </a:t>
            </a:r>
            <a:r>
              <a:rPr lang="fr-FR" sz="2000" dirty="0" smtClean="0">
                <a:solidFill>
                  <a:schemeClr val="bg1">
                    <a:lumMod val="50000"/>
                  </a:schemeClr>
                </a:solidFill>
              </a:rPr>
              <a:t>bénéficient </a:t>
            </a:r>
            <a:r>
              <a:rPr lang="fr-FR" sz="2000" dirty="0">
                <a:solidFill>
                  <a:schemeClr val="bg1">
                    <a:lumMod val="50000"/>
                  </a:schemeClr>
                </a:solidFill>
              </a:rPr>
              <a:t>d’une </a:t>
            </a:r>
            <a:r>
              <a:rPr lang="fr-FR" sz="2000" dirty="0" smtClean="0">
                <a:solidFill>
                  <a:schemeClr val="bg1">
                    <a:lumMod val="50000"/>
                  </a:schemeClr>
                </a:solidFill>
              </a:rPr>
              <a:t>image cohérente </a:t>
            </a:r>
            <a:r>
              <a:rPr lang="fr-FR" sz="2000" dirty="0">
                <a:solidFill>
                  <a:schemeClr val="bg1">
                    <a:lumMod val="50000"/>
                  </a:schemeClr>
                </a:solidFill>
              </a:rPr>
              <a:t>et maîtrisée qui participe à leur rayonnement. Pour </a:t>
            </a:r>
            <a:r>
              <a:rPr lang="fr-FR" sz="2000" dirty="0" smtClean="0">
                <a:solidFill>
                  <a:schemeClr val="bg1">
                    <a:lumMod val="50000"/>
                  </a:schemeClr>
                </a:solidFill>
              </a:rPr>
              <a:t>construire </a:t>
            </a:r>
            <a:r>
              <a:rPr lang="fr-FR" sz="2000" dirty="0">
                <a:solidFill>
                  <a:schemeClr val="bg1">
                    <a:lumMod val="50000"/>
                  </a:schemeClr>
                </a:solidFill>
              </a:rPr>
              <a:t>cette image, elles s’appuient sur un patrimoine historique </a:t>
            </a:r>
          </a:p>
          <a:p>
            <a:r>
              <a:rPr lang="fr-FR" sz="2000" dirty="0">
                <a:solidFill>
                  <a:schemeClr val="bg1">
                    <a:lumMod val="50000"/>
                  </a:schemeClr>
                </a:solidFill>
              </a:rPr>
              <a:t>soigneusement préservé. Cette image constitue un facteur d’attractivité </a:t>
            </a:r>
            <a:r>
              <a:rPr lang="fr-FR" sz="2000" dirty="0" smtClean="0">
                <a:solidFill>
                  <a:schemeClr val="bg1">
                    <a:lumMod val="50000"/>
                  </a:schemeClr>
                </a:solidFill>
              </a:rPr>
              <a:t>et </a:t>
            </a:r>
            <a:r>
              <a:rPr lang="fr-FR" sz="2000" dirty="0">
                <a:solidFill>
                  <a:schemeClr val="bg1">
                    <a:lumMod val="50000"/>
                  </a:schemeClr>
                </a:solidFill>
              </a:rPr>
              <a:t>un atout pour ces communes</a:t>
            </a:r>
            <a:r>
              <a:rPr lang="fr-FR" sz="2000" dirty="0" smtClean="0">
                <a:solidFill>
                  <a:schemeClr val="bg1">
                    <a:lumMod val="50000"/>
                  </a:schemeClr>
                </a:solidFill>
              </a:rPr>
              <a:t>.</a:t>
            </a:r>
          </a:p>
          <a:p>
            <a:r>
              <a:rPr lang="fr-FR" sz="2000" dirty="0" smtClean="0">
                <a:solidFill>
                  <a:schemeClr val="bg1">
                    <a:lumMod val="50000"/>
                  </a:schemeClr>
                </a:solidFill>
              </a:rPr>
              <a:t>Mais </a:t>
            </a:r>
            <a:r>
              <a:rPr lang="fr-FR" sz="2000" b="1" dirty="0" smtClean="0">
                <a:solidFill>
                  <a:schemeClr val="bg1">
                    <a:lumMod val="50000"/>
                  </a:schemeClr>
                </a:solidFill>
              </a:rPr>
              <a:t>quelle place laissée à la création contemporaine ?</a:t>
            </a:r>
            <a:endParaRPr lang="fr-FR" sz="2000" b="1" dirty="0">
              <a:solidFill>
                <a:schemeClr val="bg1">
                  <a:lumMod val="50000"/>
                </a:schemeClr>
              </a:solidFil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13</a:t>
            </a:fld>
            <a:endParaRPr lang="fr-FR" dirty="0"/>
          </a:p>
        </p:txBody>
      </p:sp>
      <p:pic>
        <p:nvPicPr>
          <p:cNvPr id="2" name="Image 1"/>
          <p:cNvPicPr>
            <a:picLocks noChangeAspect="1"/>
          </p:cNvPicPr>
          <p:nvPr/>
        </p:nvPicPr>
        <p:blipFill>
          <a:blip r:embed="rId5"/>
          <a:stretch>
            <a:fillRect/>
          </a:stretch>
        </p:blipFill>
        <p:spPr>
          <a:xfrm>
            <a:off x="3884328" y="2156346"/>
            <a:ext cx="5086095" cy="3570311"/>
          </a:xfrm>
          <a:prstGeom prst="rect">
            <a:avLst/>
          </a:prstGeom>
        </p:spPr>
      </p:pic>
    </p:spTree>
    <p:extLst>
      <p:ext uri="{BB962C8B-B14F-4D97-AF65-F5344CB8AC3E}">
        <p14:creationId xmlns:p14="http://schemas.microsoft.com/office/powerpoint/2010/main" val="1596239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0262" y="5726843"/>
            <a:ext cx="2483738" cy="369332"/>
          </a:xfrm>
          <a:prstGeom prst="rect">
            <a:avLst/>
          </a:prstGeom>
        </p:spPr>
        <p:txBody>
          <a:bodyPr wrap="square">
            <a:spAutoFit/>
          </a:bodyPr>
          <a:lstStyle/>
          <a:p>
            <a:r>
              <a:rPr lang="fr-FR" i="1" dirty="0" smtClean="0">
                <a:latin typeface="+mj-lt"/>
              </a:rPr>
              <a:t>©EPFB – MANA/CERUR</a:t>
            </a:r>
            <a:endParaRPr lang="fr-FR" i="1" dirty="0">
              <a:latin typeface="+mj-lt"/>
            </a:endParaRPr>
          </a:p>
        </p:txBody>
      </p:sp>
      <p:sp>
        <p:nvSpPr>
          <p:cNvPr id="7" name="CustomShape 1"/>
          <p:cNvSpPr/>
          <p:nvPr/>
        </p:nvSpPr>
        <p:spPr>
          <a:xfrm>
            <a:off x="359640" y="54867"/>
            <a:ext cx="3871166" cy="5144930"/>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Construire un récit…</a:t>
            </a:r>
          </a:p>
          <a:p>
            <a:r>
              <a:rPr lang="fr-FR" sz="2000" b="1" spc="-1" dirty="0" smtClean="0">
                <a:solidFill>
                  <a:schemeClr val="bg1">
                    <a:lumMod val="50000"/>
                  </a:schemeClr>
                </a:solidFill>
                <a:uFill>
                  <a:solidFill>
                    <a:srgbClr val="FFFFFF"/>
                  </a:solidFill>
                </a:uFill>
                <a:ea typeface="Tahoma"/>
              </a:rPr>
              <a:t>…. pour accompagner la mutation</a:t>
            </a:r>
            <a:endParaRPr lang="fr-FR" sz="2800" b="1" spc="-1" dirty="0">
              <a:solidFill>
                <a:schemeClr val="bg1">
                  <a:lumMod val="50000"/>
                </a:schemeClr>
              </a:solidFill>
              <a:uFill>
                <a:solidFill>
                  <a:srgbClr val="FFFFFF"/>
                </a:solidFill>
              </a:uFill>
              <a:ea typeface="Tahoma"/>
            </a:endParaRP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endParaRPr lang="fr-FR" spc="-1" dirty="0">
              <a:solidFill>
                <a:srgbClr val="000000"/>
              </a:solidFill>
              <a:uFill>
                <a:solidFill>
                  <a:srgbClr val="FFFFFF"/>
                </a:solidFill>
              </a:uFill>
              <a:latin typeface="Arial"/>
            </a:endParaRP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r>
              <a:rPr lang="fr-FR" sz="2000" dirty="0">
                <a:solidFill>
                  <a:schemeClr val="bg1">
                    <a:lumMod val="50000"/>
                  </a:schemeClr>
                </a:solidFill>
              </a:rPr>
              <a:t>L’accélération récente de la </a:t>
            </a:r>
            <a:r>
              <a:rPr lang="fr-FR" sz="2000" dirty="0" smtClean="0">
                <a:solidFill>
                  <a:schemeClr val="bg1">
                    <a:lumMod val="50000"/>
                  </a:schemeClr>
                </a:solidFill>
              </a:rPr>
              <a:t>transformation </a:t>
            </a:r>
            <a:r>
              <a:rPr lang="fr-FR" sz="2000" dirty="0">
                <a:solidFill>
                  <a:schemeClr val="bg1">
                    <a:lumMod val="50000"/>
                  </a:schemeClr>
                </a:solidFill>
              </a:rPr>
              <a:t>de la commune par la </a:t>
            </a:r>
            <a:r>
              <a:rPr lang="fr-FR" sz="2000" dirty="0" smtClean="0">
                <a:solidFill>
                  <a:schemeClr val="bg1">
                    <a:lumMod val="50000"/>
                  </a:schemeClr>
                </a:solidFill>
              </a:rPr>
              <a:t>réalisation </a:t>
            </a:r>
            <a:r>
              <a:rPr lang="fr-FR" sz="2000" dirty="0">
                <a:solidFill>
                  <a:schemeClr val="bg1">
                    <a:lumMod val="50000"/>
                  </a:schemeClr>
                </a:solidFill>
              </a:rPr>
              <a:t>d’importants programmes d’habitat et donc d’accueil de </a:t>
            </a:r>
            <a:r>
              <a:rPr lang="fr-FR" sz="2000" dirty="0" smtClean="0">
                <a:solidFill>
                  <a:schemeClr val="bg1">
                    <a:lumMod val="50000"/>
                  </a:schemeClr>
                </a:solidFill>
              </a:rPr>
              <a:t>nouveaux </a:t>
            </a:r>
            <a:r>
              <a:rPr lang="fr-FR" sz="2000" dirty="0">
                <a:solidFill>
                  <a:schemeClr val="bg1">
                    <a:lumMod val="50000"/>
                  </a:schemeClr>
                </a:solidFill>
              </a:rPr>
              <a:t>habitants, vient interroger l’identité et à travers elle l’image </a:t>
            </a:r>
            <a:r>
              <a:rPr lang="fr-FR" sz="2000" dirty="0" smtClean="0">
                <a:solidFill>
                  <a:schemeClr val="bg1">
                    <a:lumMod val="50000"/>
                  </a:schemeClr>
                </a:solidFill>
              </a:rPr>
              <a:t>de </a:t>
            </a:r>
            <a:r>
              <a:rPr lang="fr-FR" sz="2000" dirty="0">
                <a:solidFill>
                  <a:schemeClr val="bg1">
                    <a:lumMod val="50000"/>
                  </a:schemeClr>
                </a:solidFill>
              </a:rPr>
              <a:t>la commune.</a:t>
            </a: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endParaRPr lang="fr-FR"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14</a:t>
            </a:fld>
            <a:endParaRPr lang="fr-FR" dirty="0"/>
          </a:p>
        </p:txBody>
      </p:sp>
      <p:pic>
        <p:nvPicPr>
          <p:cNvPr id="2" name="Image 1"/>
          <p:cNvPicPr>
            <a:picLocks noChangeAspect="1"/>
          </p:cNvPicPr>
          <p:nvPr/>
        </p:nvPicPr>
        <p:blipFill>
          <a:blip r:embed="rId5"/>
          <a:stretch>
            <a:fillRect/>
          </a:stretch>
        </p:blipFill>
        <p:spPr>
          <a:xfrm>
            <a:off x="4103215" y="1556898"/>
            <a:ext cx="4879340" cy="3121428"/>
          </a:xfrm>
          <a:prstGeom prst="rect">
            <a:avLst/>
          </a:prstGeom>
        </p:spPr>
      </p:pic>
    </p:spTree>
    <p:extLst>
      <p:ext uri="{BB962C8B-B14F-4D97-AF65-F5344CB8AC3E}">
        <p14:creationId xmlns:p14="http://schemas.microsoft.com/office/powerpoint/2010/main" val="1211081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5650534" y="35299"/>
            <a:ext cx="1518158" cy="1590910"/>
          </a:xfrm>
          <a:prstGeom prst="rect">
            <a:avLst/>
          </a:prstGeom>
        </p:spPr>
      </p:pic>
      <p:pic>
        <p:nvPicPr>
          <p:cNvPr id="10" name="Image 9"/>
          <p:cNvPicPr>
            <a:picLocks noChangeAspect="1"/>
          </p:cNvPicPr>
          <p:nvPr/>
        </p:nvPicPr>
        <p:blipFill>
          <a:blip r:embed="rId4"/>
          <a:stretch>
            <a:fillRect/>
          </a:stretch>
        </p:blipFill>
        <p:spPr>
          <a:xfrm>
            <a:off x="300626" y="0"/>
            <a:ext cx="5129390" cy="1626209"/>
          </a:xfrm>
          <a:prstGeom prst="rect">
            <a:avLst/>
          </a:prstGeom>
        </p:spPr>
      </p:pic>
      <p:pic>
        <p:nvPicPr>
          <p:cNvPr id="11" name="Image 10"/>
          <p:cNvPicPr>
            <a:picLocks noChangeAspect="1"/>
          </p:cNvPicPr>
          <p:nvPr/>
        </p:nvPicPr>
        <p:blipFill>
          <a:blip r:embed="rId5"/>
          <a:stretch>
            <a:fillRect/>
          </a:stretch>
        </p:blipFill>
        <p:spPr>
          <a:xfrm>
            <a:off x="878864" y="1725182"/>
            <a:ext cx="4479925" cy="2580419"/>
          </a:xfrm>
          <a:prstGeom prst="rect">
            <a:avLst/>
          </a:prstGeom>
        </p:spPr>
      </p:pic>
      <p:sp>
        <p:nvSpPr>
          <p:cNvPr id="12" name="ZoneTexte 11"/>
          <p:cNvSpPr txBox="1"/>
          <p:nvPr/>
        </p:nvSpPr>
        <p:spPr>
          <a:xfrm>
            <a:off x="5336086" y="1847702"/>
            <a:ext cx="3807914" cy="4801314"/>
          </a:xfrm>
          <a:prstGeom prst="rect">
            <a:avLst/>
          </a:prstGeom>
          <a:noFill/>
        </p:spPr>
        <p:txBody>
          <a:bodyPr wrap="square" rtlCol="0">
            <a:spAutoFit/>
          </a:bodyPr>
          <a:lstStyle/>
          <a:p>
            <a:r>
              <a:rPr lang="fr-FR" sz="2000" b="1" dirty="0" smtClean="0">
                <a:solidFill>
                  <a:srgbClr val="0070C0"/>
                </a:solidFill>
              </a:rPr>
              <a:t>Un processus de revitalisation</a:t>
            </a:r>
          </a:p>
          <a:p>
            <a:endParaRPr lang="fr-FR" dirty="0" smtClean="0"/>
          </a:p>
          <a:p>
            <a:r>
              <a:rPr lang="fr-FR" b="1" dirty="0" smtClean="0"/>
              <a:t>1998 : </a:t>
            </a:r>
            <a:r>
              <a:rPr lang="fr-FR" dirty="0" smtClean="0"/>
              <a:t>enfouissement des réseaux</a:t>
            </a:r>
          </a:p>
          <a:p>
            <a:r>
              <a:rPr lang="fr-FR" b="1" dirty="0" smtClean="0"/>
              <a:t>1999 : </a:t>
            </a:r>
            <a:r>
              <a:rPr lang="fr-FR" dirty="0" smtClean="0"/>
              <a:t>diagnostic bâti et espace public</a:t>
            </a:r>
          </a:p>
          <a:p>
            <a:r>
              <a:rPr lang="fr-FR" b="1" dirty="0" smtClean="0"/>
              <a:t>2001 : </a:t>
            </a:r>
            <a:r>
              <a:rPr lang="fr-FR" dirty="0" smtClean="0"/>
              <a:t>plantation rosiers et vivace aux pieds des murs</a:t>
            </a:r>
          </a:p>
          <a:p>
            <a:r>
              <a:rPr lang="fr-FR" b="1" dirty="0" smtClean="0"/>
              <a:t>2005-2008 : </a:t>
            </a:r>
            <a:r>
              <a:rPr lang="fr-FR" dirty="0" smtClean="0"/>
              <a:t>aménagement des entrées de bourg</a:t>
            </a:r>
          </a:p>
          <a:p>
            <a:r>
              <a:rPr lang="fr-FR" b="1" dirty="0" smtClean="0"/>
              <a:t>2014 : </a:t>
            </a:r>
            <a:r>
              <a:rPr lang="fr-FR" dirty="0" smtClean="0"/>
              <a:t>voie de contournement et bourg apaisé (zone de rencontre et zone 30)</a:t>
            </a:r>
          </a:p>
          <a:p>
            <a:pPr algn="ctr"/>
            <a:r>
              <a:rPr lang="fr-FR" dirty="0" smtClean="0"/>
              <a:t>+</a:t>
            </a:r>
          </a:p>
          <a:p>
            <a:r>
              <a:rPr lang="fr-FR" dirty="0" smtClean="0"/>
              <a:t>Des animations, dont un festival de la rose</a:t>
            </a:r>
          </a:p>
          <a:p>
            <a:endParaRPr lang="fr-FR" dirty="0"/>
          </a:p>
          <a:p>
            <a:r>
              <a:rPr lang="fr-FR" b="1" dirty="0" smtClean="0"/>
              <a:t>Objectif :</a:t>
            </a:r>
            <a:r>
              <a:rPr lang="fr-FR" dirty="0" smtClean="0"/>
              <a:t> </a:t>
            </a:r>
            <a:r>
              <a:rPr lang="fr-FR" i="1" dirty="0" smtClean="0"/>
              <a:t>« redonner la rue aux habitants »</a:t>
            </a:r>
            <a:endParaRPr lang="fr-FR" i="1" dirty="0"/>
          </a:p>
        </p:txBody>
      </p:sp>
      <p:pic>
        <p:nvPicPr>
          <p:cNvPr id="13" name="Image 12"/>
          <p:cNvPicPr>
            <a:picLocks noChangeAspect="1"/>
          </p:cNvPicPr>
          <p:nvPr/>
        </p:nvPicPr>
        <p:blipFill>
          <a:blip r:embed="rId6"/>
          <a:stretch>
            <a:fillRect/>
          </a:stretch>
        </p:blipFill>
        <p:spPr>
          <a:xfrm>
            <a:off x="878865" y="4242973"/>
            <a:ext cx="4398791" cy="2583826"/>
          </a:xfrm>
          <a:prstGeom prst="rect">
            <a:avLst/>
          </a:prstGeom>
        </p:spPr>
      </p:pic>
      <p:sp>
        <p:nvSpPr>
          <p:cNvPr id="7"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200" b="1" strike="noStrike" spc="-1" dirty="0" smtClean="0">
                <a:solidFill>
                  <a:schemeClr val="bg1"/>
                </a:solidFill>
                <a:uFill>
                  <a:solidFill>
                    <a:srgbClr val="FFFFFF"/>
                  </a:solidFill>
                </a:uFill>
                <a:latin typeface="Tahoma"/>
                <a:ea typeface="Tahoma"/>
              </a:rPr>
              <a:t>Exemple </a:t>
            </a:r>
            <a:r>
              <a:rPr lang="fr-FR" sz="3200" spc="-1" dirty="0" err="1" smtClean="0">
                <a:solidFill>
                  <a:schemeClr val="bg1"/>
                </a:solidFill>
                <a:uFill>
                  <a:solidFill>
                    <a:srgbClr val="FFFFFF"/>
                  </a:solidFill>
                </a:uFill>
                <a:ea typeface="Tahoma"/>
              </a:rPr>
              <a:t>Chédigny</a:t>
            </a:r>
            <a:r>
              <a:rPr lang="fr-FR" sz="3200" spc="-1" dirty="0" smtClean="0">
                <a:solidFill>
                  <a:schemeClr val="bg1"/>
                </a:solidFill>
                <a:uFill>
                  <a:solidFill>
                    <a:srgbClr val="FFFFFF"/>
                  </a:solidFill>
                </a:uFill>
                <a:ea typeface="Tahoma"/>
              </a:rPr>
              <a:t> (573hab)</a:t>
            </a:r>
            <a:r>
              <a:rPr lang="fr-FR" sz="3200" strike="noStrike" spc="-1" dirty="0" smtClean="0">
                <a:solidFill>
                  <a:schemeClr val="bg1"/>
                </a:solidFill>
                <a:uFill>
                  <a:solidFill>
                    <a:srgbClr val="FFFFFF"/>
                  </a:solidFill>
                </a:uFill>
                <a:ea typeface="Tahoma"/>
              </a:rPr>
              <a:t> </a:t>
            </a:r>
            <a:endParaRPr lang="fr-FR" sz="3200" strike="noStrike" spc="-1" dirty="0">
              <a:solidFill>
                <a:schemeClr val="bg1"/>
              </a:solidFill>
              <a:uFill>
                <a:solidFill>
                  <a:srgbClr val="FFFFFF"/>
                </a:solidFill>
              </a:uFill>
            </a:endParaRPr>
          </a:p>
          <a:p>
            <a:pPr marL="216000" indent="-215640">
              <a:lnSpc>
                <a:spcPct val="100000"/>
              </a:lnSpc>
            </a:pPr>
            <a:endParaRPr lang="fr-FR" sz="1800" b="0" strike="noStrike" spc="-1" dirty="0">
              <a:solidFill>
                <a:schemeClr val="bg1"/>
              </a:solidFill>
              <a:uFill>
                <a:solidFill>
                  <a:srgbClr val="FFFFFF"/>
                </a:solidFill>
              </a:uFill>
              <a:latin typeface="Arial"/>
            </a:endParaRPr>
          </a:p>
          <a:p>
            <a:pPr marL="216000" indent="-215640">
              <a:lnSpc>
                <a:spcPct val="100000"/>
              </a:lnSpc>
            </a:pPr>
            <a:endParaRPr lang="fr-FR" sz="1800" b="0" strike="noStrike" spc="-1" dirty="0">
              <a:solidFill>
                <a:schemeClr val="bg1"/>
              </a:solidFill>
              <a:uFill>
                <a:solidFill>
                  <a:srgbClr val="FFFFFF"/>
                </a:solidFill>
              </a:uFill>
              <a:latin typeface="Arial"/>
            </a:endParaRPr>
          </a:p>
          <a:p>
            <a:pPr marL="216000" indent="-215640">
              <a:lnSpc>
                <a:spcPct val="100000"/>
              </a:lnSpc>
            </a:pPr>
            <a:endParaRPr lang="fr-FR" sz="1800" b="0" strike="noStrike" spc="-1" dirty="0">
              <a:solidFill>
                <a:schemeClr val="bg1"/>
              </a:solidFill>
              <a:uFill>
                <a:solidFill>
                  <a:srgbClr val="FFFFFF"/>
                </a:solidFill>
              </a:uFill>
              <a:latin typeface="Arial"/>
            </a:endParaRPr>
          </a:p>
        </p:txBody>
      </p:sp>
    </p:spTree>
    <p:extLst>
      <p:ext uri="{BB962C8B-B14F-4D97-AF65-F5344CB8AC3E}">
        <p14:creationId xmlns:p14="http://schemas.microsoft.com/office/powerpoint/2010/main" val="2007206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5561556" y="35299"/>
            <a:ext cx="1607135" cy="1590910"/>
          </a:xfrm>
          <a:prstGeom prst="rect">
            <a:avLst/>
          </a:prstGeom>
        </p:spPr>
      </p:pic>
      <p:pic>
        <p:nvPicPr>
          <p:cNvPr id="10" name="Image 9"/>
          <p:cNvPicPr>
            <a:picLocks noChangeAspect="1"/>
          </p:cNvPicPr>
          <p:nvPr/>
        </p:nvPicPr>
        <p:blipFill>
          <a:blip r:embed="rId4"/>
          <a:stretch>
            <a:fillRect/>
          </a:stretch>
        </p:blipFill>
        <p:spPr>
          <a:xfrm>
            <a:off x="473944" y="0"/>
            <a:ext cx="5110701" cy="1626209"/>
          </a:xfrm>
          <a:prstGeom prst="rect">
            <a:avLst/>
          </a:prstGeom>
        </p:spPr>
      </p:pic>
      <p:pic>
        <p:nvPicPr>
          <p:cNvPr id="2" name="Image 1"/>
          <p:cNvPicPr>
            <a:picLocks noChangeAspect="1"/>
          </p:cNvPicPr>
          <p:nvPr/>
        </p:nvPicPr>
        <p:blipFill>
          <a:blip r:embed="rId5"/>
          <a:stretch>
            <a:fillRect/>
          </a:stretch>
        </p:blipFill>
        <p:spPr>
          <a:xfrm>
            <a:off x="2985278" y="1801463"/>
            <a:ext cx="2269966" cy="3176938"/>
          </a:xfrm>
          <a:prstGeom prst="rect">
            <a:avLst/>
          </a:prstGeom>
        </p:spPr>
      </p:pic>
      <p:pic>
        <p:nvPicPr>
          <p:cNvPr id="3" name="Image 2"/>
          <p:cNvPicPr>
            <a:picLocks noChangeAspect="1"/>
          </p:cNvPicPr>
          <p:nvPr/>
        </p:nvPicPr>
        <p:blipFill>
          <a:blip r:embed="rId6"/>
          <a:stretch>
            <a:fillRect/>
          </a:stretch>
        </p:blipFill>
        <p:spPr>
          <a:xfrm>
            <a:off x="779824" y="1797621"/>
            <a:ext cx="2115260" cy="3180780"/>
          </a:xfrm>
          <a:prstGeom prst="rect">
            <a:avLst/>
          </a:prstGeom>
        </p:spPr>
      </p:pic>
      <p:pic>
        <p:nvPicPr>
          <p:cNvPr id="4" name="Image 3"/>
          <p:cNvPicPr>
            <a:picLocks noChangeAspect="1"/>
          </p:cNvPicPr>
          <p:nvPr/>
        </p:nvPicPr>
        <p:blipFill>
          <a:blip r:embed="rId7"/>
          <a:stretch>
            <a:fillRect/>
          </a:stretch>
        </p:blipFill>
        <p:spPr>
          <a:xfrm>
            <a:off x="5466916" y="1801462"/>
            <a:ext cx="3677083" cy="2156763"/>
          </a:xfrm>
          <a:prstGeom prst="rect">
            <a:avLst/>
          </a:prstGeom>
        </p:spPr>
      </p:pic>
      <p:pic>
        <p:nvPicPr>
          <p:cNvPr id="5" name="Image 4"/>
          <p:cNvPicPr>
            <a:picLocks noChangeAspect="1"/>
          </p:cNvPicPr>
          <p:nvPr/>
        </p:nvPicPr>
        <p:blipFill>
          <a:blip r:embed="rId8"/>
          <a:stretch>
            <a:fillRect/>
          </a:stretch>
        </p:blipFill>
        <p:spPr>
          <a:xfrm>
            <a:off x="5435631" y="4133478"/>
            <a:ext cx="3708369" cy="2386208"/>
          </a:xfrm>
          <a:prstGeom prst="rect">
            <a:avLst/>
          </a:prstGeom>
        </p:spPr>
      </p:pic>
      <p:sp>
        <p:nvSpPr>
          <p:cNvPr id="15" name="ZoneTexte 14"/>
          <p:cNvSpPr txBox="1"/>
          <p:nvPr/>
        </p:nvSpPr>
        <p:spPr>
          <a:xfrm>
            <a:off x="821040" y="5149813"/>
            <a:ext cx="4416511" cy="646331"/>
          </a:xfrm>
          <a:prstGeom prst="rect">
            <a:avLst/>
          </a:prstGeom>
          <a:noFill/>
        </p:spPr>
        <p:txBody>
          <a:bodyPr wrap="square" rtlCol="0">
            <a:spAutoFit/>
          </a:bodyPr>
          <a:lstStyle/>
          <a:p>
            <a:r>
              <a:rPr lang="fr-FR" b="1" dirty="0" smtClean="0"/>
              <a:t>1 boulangerie, 2 restaurants-chambres d’hôtes, 1 coiffeur et 1 librairie</a:t>
            </a:r>
            <a:endParaRPr lang="fr-FR" i="1" dirty="0"/>
          </a:p>
        </p:txBody>
      </p:sp>
      <p:sp>
        <p:nvSpPr>
          <p:cNvPr id="9"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200" b="1" strike="noStrike" spc="-1" dirty="0" smtClean="0">
                <a:solidFill>
                  <a:schemeClr val="bg1"/>
                </a:solidFill>
                <a:uFill>
                  <a:solidFill>
                    <a:srgbClr val="FFFFFF"/>
                  </a:solidFill>
                </a:uFill>
                <a:latin typeface="Tahoma"/>
                <a:ea typeface="Tahoma"/>
              </a:rPr>
              <a:t>Exemple </a:t>
            </a:r>
            <a:r>
              <a:rPr lang="fr-FR" sz="3200" spc="-1" dirty="0" err="1" smtClean="0">
                <a:solidFill>
                  <a:schemeClr val="bg1"/>
                </a:solidFill>
                <a:uFill>
                  <a:solidFill>
                    <a:srgbClr val="FFFFFF"/>
                  </a:solidFill>
                </a:uFill>
                <a:ea typeface="Tahoma"/>
              </a:rPr>
              <a:t>Chédigny</a:t>
            </a:r>
            <a:r>
              <a:rPr lang="fr-FR" sz="3200" spc="-1" dirty="0" smtClean="0">
                <a:solidFill>
                  <a:schemeClr val="bg1"/>
                </a:solidFill>
                <a:uFill>
                  <a:solidFill>
                    <a:srgbClr val="FFFFFF"/>
                  </a:solidFill>
                </a:uFill>
                <a:ea typeface="Tahoma"/>
              </a:rPr>
              <a:t> (573hab)</a:t>
            </a:r>
            <a:r>
              <a:rPr lang="fr-FR" sz="3200" strike="noStrike" spc="-1" dirty="0" smtClean="0">
                <a:solidFill>
                  <a:schemeClr val="bg1"/>
                </a:solidFill>
                <a:uFill>
                  <a:solidFill>
                    <a:srgbClr val="FFFFFF"/>
                  </a:solidFill>
                </a:uFill>
                <a:ea typeface="Tahoma"/>
              </a:rPr>
              <a:t> </a:t>
            </a:r>
            <a:endParaRPr lang="fr-FR" sz="3200" strike="noStrike" spc="-1" dirty="0">
              <a:solidFill>
                <a:schemeClr val="bg1"/>
              </a:solidFill>
              <a:uFill>
                <a:solidFill>
                  <a:srgbClr val="FFFFFF"/>
                </a:solidFill>
              </a:uFill>
            </a:endParaRPr>
          </a:p>
          <a:p>
            <a:pPr marL="216000" indent="-215640">
              <a:lnSpc>
                <a:spcPct val="100000"/>
              </a:lnSpc>
            </a:pPr>
            <a:endParaRPr lang="fr-FR" sz="1800" b="0" strike="noStrike" spc="-1" dirty="0">
              <a:solidFill>
                <a:schemeClr val="bg1"/>
              </a:solidFill>
              <a:uFill>
                <a:solidFill>
                  <a:srgbClr val="FFFFFF"/>
                </a:solidFill>
              </a:uFill>
              <a:latin typeface="Arial"/>
            </a:endParaRPr>
          </a:p>
          <a:p>
            <a:pPr marL="216000" indent="-215640">
              <a:lnSpc>
                <a:spcPct val="100000"/>
              </a:lnSpc>
            </a:pPr>
            <a:endParaRPr lang="fr-FR" sz="1800" b="0" strike="noStrike" spc="-1" dirty="0">
              <a:solidFill>
                <a:schemeClr val="bg1"/>
              </a:solidFill>
              <a:uFill>
                <a:solidFill>
                  <a:srgbClr val="FFFFFF"/>
                </a:solidFill>
              </a:uFill>
              <a:latin typeface="Arial"/>
            </a:endParaRPr>
          </a:p>
          <a:p>
            <a:pPr marL="216000" indent="-215640">
              <a:lnSpc>
                <a:spcPct val="100000"/>
              </a:lnSpc>
            </a:pPr>
            <a:endParaRPr lang="fr-FR" sz="1800" b="0" strike="noStrike" spc="-1" dirty="0">
              <a:solidFill>
                <a:schemeClr val="bg1"/>
              </a:solidFill>
              <a:uFill>
                <a:solidFill>
                  <a:srgbClr val="FFFFFF"/>
                </a:solidFill>
              </a:uFill>
              <a:latin typeface="Arial"/>
            </a:endParaRPr>
          </a:p>
        </p:txBody>
      </p:sp>
    </p:spTree>
    <p:extLst>
      <p:ext uri="{BB962C8B-B14F-4D97-AF65-F5344CB8AC3E}">
        <p14:creationId xmlns:p14="http://schemas.microsoft.com/office/powerpoint/2010/main" val="181579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359639" y="54867"/>
            <a:ext cx="8593291" cy="5671790"/>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Construire un récit…</a:t>
            </a:r>
          </a:p>
          <a:p>
            <a:r>
              <a:rPr lang="fr-FR" sz="2000" b="1" spc="-1" dirty="0" smtClean="0">
                <a:solidFill>
                  <a:schemeClr val="bg1">
                    <a:lumMod val="50000"/>
                  </a:schemeClr>
                </a:solidFill>
                <a:uFill>
                  <a:solidFill>
                    <a:srgbClr val="FFFFFF"/>
                  </a:solidFill>
                </a:uFill>
                <a:ea typeface="Tahoma"/>
              </a:rPr>
              <a:t>…. pour répondre à des cibles de population et d’acteurs </a:t>
            </a:r>
            <a:endParaRPr lang="fr-FR" sz="2800" b="1" spc="-1" dirty="0">
              <a:solidFill>
                <a:schemeClr val="bg1">
                  <a:lumMod val="50000"/>
                </a:schemeClr>
              </a:solidFill>
              <a:uFill>
                <a:solidFill>
                  <a:srgbClr val="FFFFFF"/>
                </a:solidFill>
              </a:uFill>
              <a:ea typeface="Tahoma"/>
            </a:endParaRPr>
          </a:p>
          <a:p>
            <a:pPr marL="216000" indent="-215640">
              <a:lnSpc>
                <a:spcPct val="100000"/>
              </a:lnSpc>
            </a:pPr>
            <a:endParaRPr lang="fr-FR" sz="1800" b="0" strike="noStrike" spc="-1" dirty="0" smtClean="0">
              <a:solidFill>
                <a:srgbClr val="000000"/>
              </a:solidFill>
              <a:uFill>
                <a:solidFill>
                  <a:srgbClr val="FFFFFF"/>
                </a:solidFill>
              </a:uFill>
              <a:latin typeface="Arial"/>
            </a:endParaRPr>
          </a:p>
          <a:p>
            <a:r>
              <a:rPr lang="fr-FR" sz="2000" dirty="0" smtClean="0">
                <a:solidFill>
                  <a:schemeClr val="bg1">
                    <a:lumMod val="50000"/>
                  </a:schemeClr>
                </a:solidFill>
              </a:rPr>
              <a:t>Chaque ménage « </a:t>
            </a:r>
            <a:r>
              <a:rPr lang="fr-FR" sz="2000" dirty="0">
                <a:solidFill>
                  <a:schemeClr val="bg1">
                    <a:lumMod val="50000"/>
                  </a:schemeClr>
                </a:solidFill>
              </a:rPr>
              <a:t>raconte </a:t>
            </a:r>
            <a:r>
              <a:rPr lang="fr-FR" sz="2000" dirty="0" smtClean="0">
                <a:solidFill>
                  <a:schemeClr val="bg1">
                    <a:lumMod val="50000"/>
                  </a:schemeClr>
                </a:solidFill>
              </a:rPr>
              <a:t>une histoire </a:t>
            </a:r>
            <a:r>
              <a:rPr lang="fr-FR" sz="2000" dirty="0">
                <a:solidFill>
                  <a:schemeClr val="bg1">
                    <a:lumMod val="50000"/>
                  </a:schemeClr>
                </a:solidFill>
              </a:rPr>
              <a:t>» </a:t>
            </a:r>
            <a:r>
              <a:rPr lang="fr-FR" sz="2000" dirty="0" smtClean="0">
                <a:solidFill>
                  <a:schemeClr val="bg1">
                    <a:lumMod val="50000"/>
                  </a:schemeClr>
                </a:solidFill>
              </a:rPr>
              <a:t>qui le conduit dans </a:t>
            </a:r>
            <a:r>
              <a:rPr lang="fr-FR" sz="2000" dirty="0">
                <a:solidFill>
                  <a:schemeClr val="bg1">
                    <a:lumMod val="50000"/>
                  </a:schemeClr>
                </a:solidFill>
              </a:rPr>
              <a:t>son parcours familial et </a:t>
            </a:r>
            <a:r>
              <a:rPr lang="fr-FR" sz="2000" dirty="0" smtClean="0">
                <a:solidFill>
                  <a:schemeClr val="bg1">
                    <a:lumMod val="50000"/>
                  </a:schemeClr>
                </a:solidFill>
              </a:rPr>
              <a:t>résidentiel </a:t>
            </a:r>
            <a:r>
              <a:rPr lang="fr-FR" sz="2000" dirty="0">
                <a:solidFill>
                  <a:schemeClr val="bg1">
                    <a:lumMod val="50000"/>
                  </a:schemeClr>
                </a:solidFill>
              </a:rPr>
              <a:t>à venir habiter tel centre bourg de telle commune. </a:t>
            </a:r>
          </a:p>
          <a:p>
            <a:pPr marL="216000" indent="-215640">
              <a:lnSpc>
                <a:spcPct val="100000"/>
              </a:lnSpc>
            </a:pPr>
            <a:endParaRPr lang="fr-FR" sz="1600" b="0" strike="noStrike" spc="-1" dirty="0" smtClean="0">
              <a:solidFill>
                <a:schemeClr val="bg1">
                  <a:lumMod val="50000"/>
                </a:schemeClr>
              </a:solidFill>
              <a:uFill>
                <a:solidFill>
                  <a:srgbClr val="FFFFFF"/>
                </a:solidFill>
              </a:uFill>
            </a:endParaRPr>
          </a:p>
          <a:p>
            <a:pPr marL="216000" indent="-215640">
              <a:lnSpc>
                <a:spcPct val="100000"/>
              </a:lnSpc>
            </a:pPr>
            <a:r>
              <a:rPr lang="fr-FR" sz="1600" spc="-1" dirty="0" smtClean="0">
                <a:solidFill>
                  <a:schemeClr val="bg1">
                    <a:lumMod val="50000"/>
                  </a:schemeClr>
                </a:solidFill>
                <a:uFill>
                  <a:solidFill>
                    <a:srgbClr val="FFFFFF"/>
                  </a:solidFill>
                </a:uFill>
              </a:rPr>
              <a:t>Personnes </a:t>
            </a:r>
            <a:r>
              <a:rPr lang="fr-FR" sz="1600" spc="-1" dirty="0" err="1" smtClean="0">
                <a:solidFill>
                  <a:schemeClr val="bg1">
                    <a:lumMod val="50000"/>
                  </a:schemeClr>
                </a:solidFill>
                <a:uFill>
                  <a:solidFill>
                    <a:srgbClr val="FFFFFF"/>
                  </a:solidFill>
                </a:uFill>
              </a:rPr>
              <a:t>agées</a:t>
            </a:r>
            <a:r>
              <a:rPr lang="fr-FR" sz="1600" spc="-1" dirty="0" smtClean="0">
                <a:solidFill>
                  <a:schemeClr val="bg1">
                    <a:lumMod val="50000"/>
                  </a:schemeClr>
                </a:solidFill>
                <a:uFill>
                  <a:solidFill>
                    <a:srgbClr val="FFFFFF"/>
                  </a:solidFill>
                </a:uFill>
              </a:rPr>
              <a:t> :</a:t>
            </a:r>
          </a:p>
          <a:p>
            <a:r>
              <a:rPr lang="fr-FR" sz="1600" dirty="0" smtClean="0">
                <a:solidFill>
                  <a:schemeClr val="bg1">
                    <a:lumMod val="50000"/>
                  </a:schemeClr>
                </a:solidFill>
              </a:rPr>
              <a:t>Dimension ergonomique de </a:t>
            </a:r>
            <a:r>
              <a:rPr lang="fr-FR" sz="1600" dirty="0">
                <a:solidFill>
                  <a:schemeClr val="bg1">
                    <a:lumMod val="50000"/>
                  </a:schemeClr>
                </a:solidFill>
              </a:rPr>
              <a:t>l’habitat, des commerces et des services</a:t>
            </a:r>
          </a:p>
          <a:p>
            <a:r>
              <a:rPr lang="fr-FR" sz="1600" dirty="0" smtClean="0">
                <a:solidFill>
                  <a:schemeClr val="bg1">
                    <a:lumMod val="50000"/>
                  </a:schemeClr>
                </a:solidFill>
              </a:rPr>
              <a:t>Dimension sociologique de </a:t>
            </a:r>
            <a:r>
              <a:rPr lang="fr-FR" sz="1600" dirty="0">
                <a:solidFill>
                  <a:schemeClr val="bg1">
                    <a:lumMod val="50000"/>
                  </a:schemeClr>
                </a:solidFill>
              </a:rPr>
              <a:t>l’espace public, des commerces et des </a:t>
            </a:r>
            <a:r>
              <a:rPr lang="fr-FR" sz="1600" dirty="0" smtClean="0">
                <a:solidFill>
                  <a:schemeClr val="bg1">
                    <a:lumMod val="50000"/>
                  </a:schemeClr>
                </a:solidFill>
              </a:rPr>
              <a:t>services</a:t>
            </a:r>
            <a:endParaRPr lang="fr-FR" sz="1600" dirty="0">
              <a:solidFill>
                <a:schemeClr val="bg1">
                  <a:lumMod val="50000"/>
                </a:schemeClr>
              </a:solidFill>
            </a:endParaRPr>
          </a:p>
          <a:p>
            <a:pPr marL="216000" indent="-215640">
              <a:lnSpc>
                <a:spcPct val="100000"/>
              </a:lnSpc>
            </a:pPr>
            <a:endParaRPr lang="fr-FR" sz="1600" spc="-1" dirty="0" smtClean="0">
              <a:solidFill>
                <a:schemeClr val="bg1">
                  <a:lumMod val="50000"/>
                </a:schemeClr>
              </a:solidFill>
              <a:uFill>
                <a:solidFill>
                  <a:srgbClr val="FFFFFF"/>
                </a:solidFill>
              </a:uFill>
            </a:endParaRPr>
          </a:p>
          <a:p>
            <a:pPr marL="216000" indent="-215640">
              <a:lnSpc>
                <a:spcPct val="100000"/>
              </a:lnSpc>
            </a:pPr>
            <a:r>
              <a:rPr lang="fr-FR" sz="1600" spc="-1" dirty="0" smtClean="0">
                <a:solidFill>
                  <a:schemeClr val="bg1">
                    <a:lumMod val="50000"/>
                  </a:schemeClr>
                </a:solidFill>
                <a:uFill>
                  <a:solidFill>
                    <a:srgbClr val="FFFFFF"/>
                  </a:solidFill>
                </a:uFill>
              </a:rPr>
              <a:t>Jeunes périurbains :</a:t>
            </a:r>
          </a:p>
          <a:p>
            <a:r>
              <a:rPr lang="fr-FR" sz="1600" dirty="0" smtClean="0">
                <a:solidFill>
                  <a:schemeClr val="bg1">
                    <a:lumMod val="50000"/>
                  </a:schemeClr>
                </a:solidFill>
              </a:rPr>
              <a:t>Dimension ergonomique &amp; économique de l’habitat</a:t>
            </a:r>
            <a:endParaRPr lang="fr-FR" sz="1600" dirty="0">
              <a:solidFill>
                <a:schemeClr val="bg1">
                  <a:lumMod val="50000"/>
                </a:schemeClr>
              </a:solidFill>
            </a:endParaRPr>
          </a:p>
          <a:p>
            <a:r>
              <a:rPr lang="fr-FR" sz="1600" dirty="0" smtClean="0">
                <a:solidFill>
                  <a:schemeClr val="bg1">
                    <a:lumMod val="50000"/>
                  </a:schemeClr>
                </a:solidFill>
              </a:rPr>
              <a:t>Dimension ergonomique des </a:t>
            </a:r>
            <a:r>
              <a:rPr lang="fr-FR" sz="1600" dirty="0">
                <a:solidFill>
                  <a:schemeClr val="bg1">
                    <a:lumMod val="50000"/>
                  </a:schemeClr>
                </a:solidFill>
              </a:rPr>
              <a:t>commerces, des services et des outils</a:t>
            </a:r>
          </a:p>
          <a:p>
            <a:r>
              <a:rPr lang="fr-FR" sz="1600" dirty="0" smtClean="0">
                <a:solidFill>
                  <a:schemeClr val="bg1">
                    <a:lumMod val="50000"/>
                  </a:schemeClr>
                </a:solidFill>
              </a:rPr>
              <a:t>Dimension sociologique des </a:t>
            </a:r>
            <a:r>
              <a:rPr lang="fr-FR" sz="1600" dirty="0">
                <a:solidFill>
                  <a:schemeClr val="bg1">
                    <a:lumMod val="50000"/>
                  </a:schemeClr>
                </a:solidFill>
              </a:rPr>
              <a:t>services</a:t>
            </a:r>
          </a:p>
          <a:p>
            <a:pPr marL="216000" indent="-215640">
              <a:lnSpc>
                <a:spcPct val="100000"/>
              </a:lnSpc>
            </a:pPr>
            <a:r>
              <a:rPr lang="fr-FR" sz="2000" spc="-1" dirty="0" smtClean="0">
                <a:solidFill>
                  <a:schemeClr val="bg1">
                    <a:lumMod val="50000"/>
                  </a:schemeClr>
                </a:solidFill>
                <a:uFill>
                  <a:solidFill>
                    <a:srgbClr val="FFFFFF"/>
                  </a:solidFill>
                </a:uFill>
              </a:rPr>
              <a:t>…</a:t>
            </a:r>
          </a:p>
          <a:p>
            <a:pPr marL="216000" indent="-215640">
              <a:lnSpc>
                <a:spcPct val="100000"/>
              </a:lnSpc>
            </a:pPr>
            <a:endParaRPr lang="fr-FR" sz="2000" spc="-1" dirty="0">
              <a:solidFill>
                <a:schemeClr val="bg1">
                  <a:lumMod val="50000"/>
                </a:schemeClr>
              </a:solidFill>
              <a:uFill>
                <a:solidFill>
                  <a:srgbClr val="FFFFFF"/>
                </a:solidFill>
              </a:uFill>
            </a:endParaRPr>
          </a:p>
          <a:p>
            <a:pPr marL="216000" indent="-215640">
              <a:lnSpc>
                <a:spcPct val="100000"/>
              </a:lnSpc>
            </a:pPr>
            <a:r>
              <a:rPr lang="fr-FR" sz="2000" spc="-1" dirty="0" smtClean="0">
                <a:solidFill>
                  <a:schemeClr val="bg1">
                    <a:lumMod val="50000"/>
                  </a:schemeClr>
                </a:solidFill>
                <a:uFill>
                  <a:solidFill>
                    <a:srgbClr val="FFFFFF"/>
                  </a:solidFill>
                </a:uFill>
              </a:rPr>
              <a:t>Mais ce sont aussi des acteurs économiques, associatifs…</a:t>
            </a:r>
          </a:p>
          <a:p>
            <a:pPr marL="216000" indent="-215640">
              <a:lnSpc>
                <a:spcPct val="100000"/>
              </a:lnSpc>
            </a:pPr>
            <a:endParaRPr lang="fr-FR" sz="2000" spc="-1" dirty="0">
              <a:solidFill>
                <a:schemeClr val="bg1">
                  <a:lumMod val="50000"/>
                </a:schemeClr>
              </a:solidFill>
              <a:uFill>
                <a:solidFill>
                  <a:srgbClr val="FFFFFF"/>
                </a:solidFill>
              </a:uFill>
            </a:endParaRPr>
          </a:p>
          <a:p>
            <a:pPr marL="216000" indent="-215640">
              <a:lnSpc>
                <a:spcPct val="100000"/>
              </a:lnSpc>
            </a:pPr>
            <a:endParaRPr lang="fr-FR" sz="2000" b="0" strike="noStrike" spc="-1" dirty="0">
              <a:solidFill>
                <a:schemeClr val="bg1">
                  <a:lumMod val="50000"/>
                </a:schemeClr>
              </a:solidFill>
              <a:uFill>
                <a:solidFill>
                  <a:srgbClr val="FFFFFF"/>
                </a:solidFill>
              </a:uFil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17</a:t>
            </a:fld>
            <a:endParaRPr lang="fr-FR" dirty="0"/>
          </a:p>
        </p:txBody>
      </p:sp>
    </p:spTree>
    <p:extLst>
      <p:ext uri="{BB962C8B-B14F-4D97-AF65-F5344CB8AC3E}">
        <p14:creationId xmlns:p14="http://schemas.microsoft.com/office/powerpoint/2010/main" val="373204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322729" y="95208"/>
            <a:ext cx="8746115" cy="2688333"/>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Mobiliser les acteurs</a:t>
            </a:r>
          </a:p>
          <a:p>
            <a:pPr>
              <a:lnSpc>
                <a:spcPct val="100000"/>
              </a:lnSpc>
            </a:pPr>
            <a:r>
              <a:rPr lang="fr-FR" sz="2400" b="1" spc="-1" dirty="0" smtClean="0">
                <a:solidFill>
                  <a:srgbClr val="EE7F00"/>
                </a:solidFill>
                <a:uFill>
                  <a:solidFill>
                    <a:srgbClr val="FFFFFF"/>
                  </a:solidFill>
                </a:uFill>
                <a:latin typeface="Tahoma"/>
                <a:ea typeface="Tahoma"/>
              </a:rPr>
              <a:t>et créer une dynamique collective pérenne</a:t>
            </a:r>
          </a:p>
          <a:p>
            <a:pPr marL="216000" indent="-215640">
              <a:lnSpc>
                <a:spcPct val="100000"/>
              </a:lnSpc>
            </a:pPr>
            <a:endParaRPr lang="fr-FR" sz="1800" b="0" strike="noStrike" spc="-1" dirty="0" smtClean="0">
              <a:solidFill>
                <a:srgbClr val="000000"/>
              </a:solidFill>
              <a:uFill>
                <a:solidFill>
                  <a:srgbClr val="FFFFFF"/>
                </a:solidFill>
              </a:uFill>
              <a:latin typeface="Arial"/>
            </a:endParaRPr>
          </a:p>
          <a:p>
            <a:endParaRPr lang="fr-FR" sz="2000" spc="-1" dirty="0">
              <a:solidFill>
                <a:schemeClr val="bg1">
                  <a:lumMod val="50000"/>
                </a:schemeClr>
              </a:solidFill>
              <a:uFill>
                <a:solidFill>
                  <a:srgbClr val="FFFFFF"/>
                </a:solidFill>
              </a:uFill>
            </a:endParaRPr>
          </a:p>
          <a:p>
            <a:endParaRPr lang="fr-FR" sz="2000" spc="-1" dirty="0">
              <a:solidFill>
                <a:schemeClr val="bg1">
                  <a:lumMod val="50000"/>
                </a:schemeClr>
              </a:solidFill>
              <a:uFill>
                <a:solidFill>
                  <a:srgbClr val="FFFFFF"/>
                </a:solidFill>
              </a:uFill>
            </a:endParaRPr>
          </a:p>
          <a:p>
            <a:pPr marL="216000" indent="-215640">
              <a:lnSpc>
                <a:spcPct val="100000"/>
              </a:lnSpc>
            </a:pPr>
            <a:endParaRPr lang="fr-FR" sz="2000" spc="-1" dirty="0">
              <a:solidFill>
                <a:schemeClr val="bg1">
                  <a:lumMod val="50000"/>
                </a:schemeClr>
              </a:solidFill>
              <a:uFill>
                <a:solidFill>
                  <a:srgbClr val="FFFFFF"/>
                </a:solidFill>
              </a:uFil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18</a:t>
            </a:fld>
            <a:endParaRPr lang="fr-FR" dirty="0"/>
          </a:p>
        </p:txBody>
      </p:sp>
      <p:pic>
        <p:nvPicPr>
          <p:cNvPr id="6" name="Image 5"/>
          <p:cNvPicPr>
            <a:picLocks noChangeAspect="1"/>
          </p:cNvPicPr>
          <p:nvPr/>
        </p:nvPicPr>
        <p:blipFill>
          <a:blip r:embed="rId5"/>
          <a:stretch>
            <a:fillRect/>
          </a:stretch>
        </p:blipFill>
        <p:spPr>
          <a:xfrm>
            <a:off x="1962730" y="950378"/>
            <a:ext cx="5821047" cy="5722770"/>
          </a:xfrm>
          <a:prstGeom prst="rect">
            <a:avLst/>
          </a:prstGeom>
        </p:spPr>
      </p:pic>
    </p:spTree>
    <p:extLst>
      <p:ext uri="{BB962C8B-B14F-4D97-AF65-F5344CB8AC3E}">
        <p14:creationId xmlns:p14="http://schemas.microsoft.com/office/powerpoint/2010/main" val="1498390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322729" y="95208"/>
            <a:ext cx="8746115" cy="2688333"/>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Mobiliser les acteurs</a:t>
            </a:r>
          </a:p>
          <a:p>
            <a:pPr>
              <a:lnSpc>
                <a:spcPct val="100000"/>
              </a:lnSpc>
            </a:pPr>
            <a:r>
              <a:rPr lang="fr-FR" sz="2400" b="1" spc="-1" dirty="0" smtClean="0">
                <a:solidFill>
                  <a:srgbClr val="EE7F00"/>
                </a:solidFill>
                <a:uFill>
                  <a:solidFill>
                    <a:srgbClr val="FFFFFF"/>
                  </a:solidFill>
                </a:uFill>
                <a:latin typeface="Tahoma"/>
                <a:ea typeface="Tahoma"/>
              </a:rPr>
              <a:t>et créer une dynamique collective pérenne</a:t>
            </a:r>
          </a:p>
          <a:p>
            <a:pPr marL="216000" indent="-215640">
              <a:lnSpc>
                <a:spcPct val="100000"/>
              </a:lnSpc>
            </a:pPr>
            <a:endParaRPr lang="fr-FR" sz="1800" b="0" strike="noStrike" spc="-1" dirty="0" smtClean="0">
              <a:solidFill>
                <a:srgbClr val="000000"/>
              </a:solidFill>
              <a:uFill>
                <a:solidFill>
                  <a:srgbClr val="FFFFFF"/>
                </a:solidFill>
              </a:uFill>
              <a:latin typeface="Arial"/>
            </a:endParaRPr>
          </a:p>
          <a:p>
            <a:endParaRPr lang="fr-FR" sz="2000" dirty="0" smtClean="0">
              <a:solidFill>
                <a:schemeClr val="bg1">
                  <a:lumMod val="50000"/>
                </a:schemeClr>
              </a:solidFill>
            </a:endParaRPr>
          </a:p>
          <a:p>
            <a:r>
              <a:rPr lang="fr-FR" sz="2000" dirty="0" smtClean="0">
                <a:solidFill>
                  <a:schemeClr val="bg1">
                    <a:lumMod val="50000"/>
                  </a:schemeClr>
                </a:solidFill>
              </a:rPr>
              <a:t>Une action publique qui a pour objectif la mobilisation des savoirs et </a:t>
            </a:r>
            <a:r>
              <a:rPr lang="fr-FR" sz="2000" dirty="0" err="1" smtClean="0">
                <a:solidFill>
                  <a:schemeClr val="bg1">
                    <a:lumMod val="50000"/>
                  </a:schemeClr>
                </a:solidFill>
              </a:rPr>
              <a:t>savoirs-faires</a:t>
            </a:r>
            <a:r>
              <a:rPr lang="fr-FR" sz="2000" dirty="0" smtClean="0">
                <a:solidFill>
                  <a:schemeClr val="bg1">
                    <a:lumMod val="50000"/>
                  </a:schemeClr>
                </a:solidFill>
              </a:rPr>
              <a:t>  ainsi que la mise en réseau des initiatives publiques et privées (plutôt que de prescrire des actions).</a:t>
            </a:r>
          </a:p>
          <a:p>
            <a:endParaRPr lang="fr-FR" sz="2000" spc="-1" dirty="0">
              <a:solidFill>
                <a:schemeClr val="bg1">
                  <a:lumMod val="50000"/>
                </a:schemeClr>
              </a:solidFill>
              <a:uFill>
                <a:solidFill>
                  <a:srgbClr val="FFFFFF"/>
                </a:solidFill>
              </a:uFill>
            </a:endParaRPr>
          </a:p>
          <a:p>
            <a:endParaRPr lang="fr-FR" sz="2000" spc="-1" dirty="0">
              <a:solidFill>
                <a:schemeClr val="bg1">
                  <a:lumMod val="50000"/>
                </a:schemeClr>
              </a:solidFill>
              <a:uFill>
                <a:solidFill>
                  <a:srgbClr val="FFFFFF"/>
                </a:solidFill>
              </a:uFill>
            </a:endParaRPr>
          </a:p>
          <a:p>
            <a:pPr marL="216000" indent="-215640">
              <a:lnSpc>
                <a:spcPct val="100000"/>
              </a:lnSpc>
            </a:pPr>
            <a:endParaRPr lang="fr-FR" sz="2000" spc="-1" dirty="0">
              <a:solidFill>
                <a:schemeClr val="bg1">
                  <a:lumMod val="50000"/>
                </a:schemeClr>
              </a:solidFill>
              <a:uFill>
                <a:solidFill>
                  <a:srgbClr val="FFFFFF"/>
                </a:solidFill>
              </a:uFil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19</a:t>
            </a:fld>
            <a:endParaRPr lang="fr-FR" dirty="0"/>
          </a:p>
        </p:txBody>
      </p:sp>
      <p:pic>
        <p:nvPicPr>
          <p:cNvPr id="3" name="Image 2"/>
          <p:cNvPicPr>
            <a:picLocks noChangeAspect="1"/>
          </p:cNvPicPr>
          <p:nvPr/>
        </p:nvPicPr>
        <p:blipFill>
          <a:blip r:embed="rId5"/>
          <a:stretch>
            <a:fillRect/>
          </a:stretch>
        </p:blipFill>
        <p:spPr>
          <a:xfrm>
            <a:off x="6175754" y="2356915"/>
            <a:ext cx="2673883" cy="3825365"/>
          </a:xfrm>
          <a:prstGeom prst="rect">
            <a:avLst/>
          </a:prstGeom>
        </p:spPr>
      </p:pic>
      <p:sp>
        <p:nvSpPr>
          <p:cNvPr id="4" name="ZoneTexte 3"/>
          <p:cNvSpPr txBox="1"/>
          <p:nvPr/>
        </p:nvSpPr>
        <p:spPr>
          <a:xfrm>
            <a:off x="2466164" y="4041875"/>
            <a:ext cx="3831895" cy="2031325"/>
          </a:xfrm>
          <a:prstGeom prst="rect">
            <a:avLst/>
          </a:prstGeom>
          <a:noFill/>
        </p:spPr>
        <p:txBody>
          <a:bodyPr wrap="square" rtlCol="0">
            <a:spAutoFit/>
          </a:bodyPr>
          <a:lstStyle/>
          <a:p>
            <a:r>
              <a:rPr lang="fr-FR" spc="-1" dirty="0">
                <a:solidFill>
                  <a:schemeClr val="bg1">
                    <a:lumMod val="50000"/>
                  </a:schemeClr>
                </a:solidFill>
                <a:uFill>
                  <a:solidFill>
                    <a:srgbClr val="FFFFFF"/>
                  </a:solidFill>
                </a:uFill>
              </a:rPr>
              <a:t>A </a:t>
            </a:r>
            <a:r>
              <a:rPr lang="fr-FR" spc="-1" dirty="0" err="1">
                <a:solidFill>
                  <a:schemeClr val="bg1">
                    <a:lumMod val="50000"/>
                  </a:schemeClr>
                </a:solidFill>
                <a:uFill>
                  <a:solidFill>
                    <a:srgbClr val="FFFFFF"/>
                  </a:solidFill>
                </a:uFill>
              </a:rPr>
              <a:t>Azé</a:t>
            </a:r>
            <a:r>
              <a:rPr lang="fr-FR" spc="-1" dirty="0">
                <a:solidFill>
                  <a:schemeClr val="bg1">
                    <a:lumMod val="50000"/>
                  </a:schemeClr>
                </a:solidFill>
                <a:uFill>
                  <a:solidFill>
                    <a:srgbClr val="FFFFFF"/>
                  </a:solidFill>
                </a:uFill>
              </a:rPr>
              <a:t>, des travaux d’étudiants, en se dégageant d’une partie des contraintes, ont donné à voir des possibles permettant de susciter l’intérêt, le désir, de se projeter, de créer une dynamique.</a:t>
            </a:r>
          </a:p>
          <a:p>
            <a:endParaRPr lang="fr-FR" dirty="0"/>
          </a:p>
        </p:txBody>
      </p:sp>
    </p:spTree>
    <p:extLst>
      <p:ext uri="{BB962C8B-B14F-4D97-AF65-F5344CB8AC3E}">
        <p14:creationId xmlns:p14="http://schemas.microsoft.com/office/powerpoint/2010/main" val="2873436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3"/>
          <p:cNvSpPr/>
          <p:nvPr/>
        </p:nvSpPr>
        <p:spPr>
          <a:xfrm>
            <a:off x="946080" y="1778696"/>
            <a:ext cx="7951735" cy="4339504"/>
          </a:xfrm>
          <a:prstGeom prst="rect">
            <a:avLst/>
          </a:prstGeom>
          <a:noFill/>
          <a:ln>
            <a:noFill/>
          </a:ln>
        </p:spPr>
        <p:style>
          <a:lnRef idx="0">
            <a:scrgbClr r="0" g="0" b="0"/>
          </a:lnRef>
          <a:fillRef idx="0">
            <a:scrgbClr r="0" g="0" b="0"/>
          </a:fillRef>
          <a:effectRef idx="0">
            <a:scrgbClr r="0" g="0" b="0"/>
          </a:effectRef>
          <a:fontRef idx="minor"/>
        </p:style>
        <p:txBody>
          <a:bodyPr lIns="90000" tIns="84240" rIns="90000" bIns="45000"/>
          <a:lstStyle/>
          <a:p>
            <a:pPr>
              <a:lnSpc>
                <a:spcPct val="100000"/>
              </a:lnSpc>
            </a:pPr>
            <a:r>
              <a:rPr lang="fr-FR" sz="4000" b="1" strike="noStrike" spc="-1" dirty="0" smtClean="0">
                <a:solidFill>
                  <a:srgbClr val="EE7F00"/>
                </a:solidFill>
                <a:uFill>
                  <a:solidFill>
                    <a:srgbClr val="FFFFFF"/>
                  </a:solidFill>
                </a:uFill>
                <a:latin typeface="Tahoma"/>
                <a:ea typeface="Tahoma"/>
              </a:rPr>
              <a:t>Introduction</a:t>
            </a:r>
            <a:endParaRPr lang="fr-FR" sz="4000" b="0" strike="noStrike" spc="-1" dirty="0">
              <a:solidFill>
                <a:srgbClr val="000000"/>
              </a:solidFill>
              <a:uFill>
                <a:solidFill>
                  <a:srgbClr val="FFFFFF"/>
                </a:solidFill>
              </a:uFill>
              <a:latin typeface="Arial"/>
            </a:endParaRPr>
          </a:p>
          <a:p>
            <a:pPr>
              <a:lnSpc>
                <a:spcPct val="100000"/>
              </a:lnSpc>
            </a:pPr>
            <a:endParaRPr lang="fr-FR" sz="1800" b="0" strike="noStrike" spc="-1" dirty="0" smtClean="0">
              <a:solidFill>
                <a:srgbClr val="000000"/>
              </a:solidFill>
              <a:uFill>
                <a:solidFill>
                  <a:srgbClr val="FFFFFF"/>
                </a:solidFill>
              </a:uFill>
              <a:latin typeface="Arial"/>
            </a:endParaRPr>
          </a:p>
          <a:p>
            <a:pPr>
              <a:lnSpc>
                <a:spcPct val="100000"/>
              </a:lnSpc>
            </a:pPr>
            <a:r>
              <a:rPr lang="fr-FR" spc="-1" dirty="0" smtClean="0">
                <a:solidFill>
                  <a:srgbClr val="000000"/>
                </a:solidFill>
                <a:uFill>
                  <a:solidFill>
                    <a:srgbClr val="FFFFFF"/>
                  </a:solidFill>
                </a:uFill>
                <a:latin typeface="Arial"/>
              </a:rPr>
              <a:t>Revitalisation économique VS commerciale VS de la centralité</a:t>
            </a: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pc="-1" dirty="0" smtClean="0">
                <a:solidFill>
                  <a:srgbClr val="000000"/>
                </a:solidFill>
                <a:uFill>
                  <a:solidFill>
                    <a:srgbClr val="FFFFFF"/>
                  </a:solidFill>
                </a:uFill>
                <a:latin typeface="Arial"/>
              </a:rPr>
              <a:t>Point de vue issue de la préfiguration des actions pour les centralités en Bretagne, Réinventons nos Cœurs de Bourgs, Action Cœur de Ville, Petites Villes de Demain</a:t>
            </a: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pc="-1" dirty="0" smtClean="0">
                <a:solidFill>
                  <a:srgbClr val="000000"/>
                </a:solidFill>
                <a:uFill>
                  <a:solidFill>
                    <a:srgbClr val="FFFFFF"/>
                  </a:solidFill>
                </a:uFill>
                <a:latin typeface="Arial"/>
              </a:rPr>
              <a:t>Revitalisation &gt; renouvèlement de l’attractivité &gt; dynamique d’ensemble (échelles et thématiques) dans la durée</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pic>
        <p:nvPicPr>
          <p:cNvPr id="6" name="Image 8"/>
          <p:cNvPicPr/>
          <p:nvPr/>
        </p:nvPicPr>
        <p:blipFill>
          <a:blip r:embed="rId3"/>
          <a:stretch/>
        </p:blipFill>
        <p:spPr>
          <a:xfrm>
            <a:off x="0" y="5922180"/>
            <a:ext cx="9144000" cy="1085760"/>
          </a:xfrm>
          <a:prstGeom prst="rect">
            <a:avLst/>
          </a:prstGeom>
          <a:ln>
            <a:noFill/>
          </a:ln>
        </p:spPr>
      </p:pic>
    </p:spTree>
    <p:extLst>
      <p:ext uri="{BB962C8B-B14F-4D97-AF65-F5344CB8AC3E}">
        <p14:creationId xmlns:p14="http://schemas.microsoft.com/office/powerpoint/2010/main" val="3228789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322729" y="95208"/>
            <a:ext cx="8746115" cy="2688333"/>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Penser et agir à différentes échelles</a:t>
            </a:r>
          </a:p>
          <a:p>
            <a:pPr marL="216000" indent="-215640">
              <a:lnSpc>
                <a:spcPct val="100000"/>
              </a:lnSpc>
            </a:pPr>
            <a:endParaRPr lang="fr-FR" sz="1800" b="0" strike="noStrike" spc="-1" dirty="0" smtClean="0">
              <a:solidFill>
                <a:srgbClr val="000000"/>
              </a:solidFill>
              <a:uFill>
                <a:solidFill>
                  <a:srgbClr val="FFFFFF"/>
                </a:solidFill>
              </a:uFill>
              <a:latin typeface="Arial"/>
            </a:endParaRPr>
          </a:p>
          <a:p>
            <a:endParaRPr lang="fr-FR" sz="2000" dirty="0" smtClean="0">
              <a:solidFill>
                <a:schemeClr val="bg1">
                  <a:lumMod val="50000"/>
                </a:schemeClr>
              </a:solidFill>
            </a:endParaRPr>
          </a:p>
          <a:p>
            <a:endParaRPr lang="fr-FR" sz="2000" spc="-1" dirty="0">
              <a:solidFill>
                <a:schemeClr val="bg1">
                  <a:lumMod val="50000"/>
                </a:schemeClr>
              </a:solidFill>
              <a:uFill>
                <a:solidFill>
                  <a:srgbClr val="FFFFFF"/>
                </a:solidFill>
              </a:uFill>
            </a:endParaRPr>
          </a:p>
          <a:p>
            <a:endParaRPr lang="fr-FR" sz="2000" spc="-1" dirty="0">
              <a:solidFill>
                <a:schemeClr val="bg1">
                  <a:lumMod val="50000"/>
                </a:schemeClr>
              </a:solidFill>
              <a:uFill>
                <a:solidFill>
                  <a:srgbClr val="FFFFFF"/>
                </a:solidFill>
              </a:uFill>
            </a:endParaRPr>
          </a:p>
          <a:p>
            <a:pPr marL="216000" indent="-215640">
              <a:lnSpc>
                <a:spcPct val="100000"/>
              </a:lnSpc>
            </a:pPr>
            <a:endParaRPr lang="fr-FR" sz="2000" spc="-1" dirty="0">
              <a:solidFill>
                <a:schemeClr val="bg1">
                  <a:lumMod val="50000"/>
                </a:schemeClr>
              </a:solidFill>
              <a:uFill>
                <a:solidFill>
                  <a:srgbClr val="FFFFFF"/>
                </a:solidFill>
              </a:uFill>
            </a:endParaRPr>
          </a:p>
        </p:txBody>
      </p:sp>
      <p:pic>
        <p:nvPicPr>
          <p:cNvPr id="11" name="Image 10"/>
          <p:cNvPicPr/>
          <p:nvPr/>
        </p:nvPicPr>
        <p:blipFill>
          <a:blip r:embed="rId3"/>
          <a:stretch/>
        </p:blipFill>
        <p:spPr>
          <a:xfrm>
            <a:off x="-1" y="6073200"/>
            <a:ext cx="9143735" cy="784800"/>
          </a:xfrm>
          <a:prstGeom prst="rect">
            <a:avLst/>
          </a:prstGeom>
          <a:ln>
            <a:noFill/>
          </a:ln>
        </p:spPr>
      </p:pic>
      <p:pic>
        <p:nvPicPr>
          <p:cNvPr id="12" name="Picture 3"/>
          <p:cNvPicPr/>
          <p:nvPr/>
        </p:nvPicPr>
        <p:blipFill>
          <a:blip r:embed="rId4"/>
          <a:srcRect t="8229"/>
          <a:stretch/>
        </p:blipFill>
        <p:spPr>
          <a:xfrm>
            <a:off x="-62630" y="6253920"/>
            <a:ext cx="2025360" cy="604080"/>
          </a:xfrm>
          <a:prstGeom prst="rect">
            <a:avLst/>
          </a:prstGeom>
          <a:ln>
            <a:noFill/>
          </a:ln>
        </p:spPr>
      </p:pic>
      <p:sp>
        <p:nvSpPr>
          <p:cNvPr id="14" name="ZoneTexte 13"/>
          <p:cNvSpPr txBox="1"/>
          <p:nvPr/>
        </p:nvSpPr>
        <p:spPr>
          <a:xfrm>
            <a:off x="8630433" y="6488482"/>
            <a:ext cx="438411" cy="369332"/>
          </a:xfrm>
          <a:prstGeom prst="rect">
            <a:avLst/>
          </a:prstGeom>
          <a:noFill/>
        </p:spPr>
        <p:txBody>
          <a:bodyPr wrap="square" rtlCol="0">
            <a:spAutoFit/>
          </a:bodyPr>
          <a:lstStyle/>
          <a:p>
            <a:fld id="{27DAC880-9FF4-4F5F-9A98-B44DACBFA064}" type="slidenum">
              <a:rPr lang="fr-FR" smtClean="0"/>
              <a:t>20</a:t>
            </a:fld>
            <a:endParaRPr lang="fr-FR" dirty="0"/>
          </a:p>
        </p:txBody>
      </p:sp>
      <p:pic>
        <p:nvPicPr>
          <p:cNvPr id="5" name="Image 4"/>
          <p:cNvPicPr>
            <a:picLocks noChangeAspect="1"/>
          </p:cNvPicPr>
          <p:nvPr/>
        </p:nvPicPr>
        <p:blipFill>
          <a:blip r:embed="rId5"/>
          <a:stretch>
            <a:fillRect/>
          </a:stretch>
        </p:blipFill>
        <p:spPr>
          <a:xfrm>
            <a:off x="2390557" y="690947"/>
            <a:ext cx="5045860" cy="6070800"/>
          </a:xfrm>
          <a:prstGeom prst="rect">
            <a:avLst/>
          </a:prstGeom>
        </p:spPr>
      </p:pic>
    </p:spTree>
    <p:extLst>
      <p:ext uri="{BB962C8B-B14F-4D97-AF65-F5344CB8AC3E}">
        <p14:creationId xmlns:p14="http://schemas.microsoft.com/office/powerpoint/2010/main" val="1423740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8"/>
          <p:cNvPicPr/>
          <p:nvPr/>
        </p:nvPicPr>
        <p:blipFill>
          <a:blip r:embed="rId3"/>
          <a:stretch/>
        </p:blipFill>
        <p:spPr>
          <a:xfrm>
            <a:off x="0" y="5922180"/>
            <a:ext cx="9144000" cy="1085760"/>
          </a:xfrm>
          <a:prstGeom prst="rect">
            <a:avLst/>
          </a:prstGeom>
          <a:ln>
            <a:noFill/>
          </a:ln>
        </p:spPr>
      </p:pic>
      <p:sp>
        <p:nvSpPr>
          <p:cNvPr id="4" name="CustomShape 3"/>
          <p:cNvSpPr/>
          <p:nvPr/>
        </p:nvSpPr>
        <p:spPr>
          <a:xfrm>
            <a:off x="1245625" y="1300475"/>
            <a:ext cx="9134280" cy="4339504"/>
          </a:xfrm>
          <a:prstGeom prst="rect">
            <a:avLst/>
          </a:prstGeom>
          <a:noFill/>
          <a:ln>
            <a:noFill/>
          </a:ln>
        </p:spPr>
        <p:style>
          <a:lnRef idx="0">
            <a:scrgbClr r="0" g="0" b="0"/>
          </a:lnRef>
          <a:fillRef idx="0">
            <a:scrgbClr r="0" g="0" b="0"/>
          </a:fillRef>
          <a:effectRef idx="0">
            <a:scrgbClr r="0" g="0" b="0"/>
          </a:effectRef>
          <a:fontRef idx="minor"/>
        </p:style>
        <p:txBody>
          <a:bodyPr lIns="90000" tIns="84240" rIns="90000" bIns="45000"/>
          <a:lstStyle/>
          <a:p>
            <a:pPr>
              <a:lnSpc>
                <a:spcPct val="100000"/>
              </a:lnSpc>
            </a:pPr>
            <a:r>
              <a:rPr lang="fr-FR" sz="4000" b="1" spc="-1" dirty="0">
                <a:solidFill>
                  <a:srgbClr val="EE7F00"/>
                </a:solidFill>
                <a:uFill>
                  <a:solidFill>
                    <a:srgbClr val="FFFFFF"/>
                  </a:solidFill>
                </a:uFill>
                <a:latin typeface="Tahoma"/>
                <a:ea typeface="Tahoma"/>
              </a:rPr>
              <a:t>Construire une stratégie </a:t>
            </a:r>
            <a:r>
              <a:rPr lang="fr-FR" sz="4000" b="1" spc="-1" dirty="0" smtClean="0">
                <a:solidFill>
                  <a:srgbClr val="EE7F00"/>
                </a:solidFill>
                <a:uFill>
                  <a:solidFill>
                    <a:srgbClr val="FFFFFF"/>
                  </a:solidFill>
                </a:uFill>
                <a:latin typeface="Tahoma"/>
                <a:ea typeface="Tahoma"/>
              </a:rPr>
              <a:t>pour renouveler </a:t>
            </a:r>
            <a:r>
              <a:rPr lang="fr-FR" sz="4000" b="1" spc="-1" dirty="0">
                <a:solidFill>
                  <a:srgbClr val="EE7F00"/>
                </a:solidFill>
                <a:uFill>
                  <a:solidFill>
                    <a:srgbClr val="FFFFFF"/>
                  </a:solidFill>
                </a:uFill>
                <a:latin typeface="Tahoma"/>
                <a:ea typeface="Tahoma"/>
              </a:rPr>
              <a:t>l</a:t>
            </a:r>
            <a:r>
              <a:rPr lang="fr-FR" sz="4000" b="1" spc="-1" dirty="0" smtClean="0">
                <a:solidFill>
                  <a:srgbClr val="EE7F00"/>
                </a:solidFill>
                <a:uFill>
                  <a:solidFill>
                    <a:srgbClr val="FFFFFF"/>
                  </a:solidFill>
                </a:uFill>
                <a:latin typeface="Tahoma"/>
                <a:ea typeface="Tahoma"/>
              </a:rPr>
              <a:t>’attractivité</a:t>
            </a:r>
            <a:endParaRPr lang="fr-FR" sz="4000" b="1" spc="-1" dirty="0">
              <a:solidFill>
                <a:srgbClr val="EE7F00"/>
              </a:solidFill>
              <a:uFill>
                <a:solidFill>
                  <a:srgbClr val="FFFFFF"/>
                </a:solidFill>
              </a:uFill>
              <a:latin typeface="Tahoma"/>
              <a:ea typeface="Tahoma"/>
            </a:endParaRPr>
          </a:p>
          <a:p>
            <a:pPr>
              <a:lnSpc>
                <a:spcPct val="100000"/>
              </a:lnSpc>
            </a:pPr>
            <a:r>
              <a:rPr lang="fr-FR" sz="2000" strike="noStrike" spc="-1" dirty="0" smtClean="0">
                <a:solidFill>
                  <a:srgbClr val="595959"/>
                </a:solidFill>
                <a:uFill>
                  <a:solidFill>
                    <a:srgbClr val="FFFFFF"/>
                  </a:solidFill>
                </a:uFill>
                <a:latin typeface="Tahoma"/>
                <a:ea typeface="Tahoma"/>
              </a:rPr>
              <a:t>Un ensemble de dimensions à mobiliser – </a:t>
            </a:r>
            <a:r>
              <a:rPr lang="fr-FR" sz="2000" b="1" strike="noStrike" spc="-1" dirty="0" smtClean="0">
                <a:solidFill>
                  <a:srgbClr val="595959"/>
                </a:solidFill>
                <a:uFill>
                  <a:solidFill>
                    <a:srgbClr val="FFFFFF"/>
                  </a:solidFill>
                </a:uFill>
                <a:latin typeface="Tahoma"/>
                <a:ea typeface="Tahoma"/>
              </a:rPr>
              <a:t>le commerce</a:t>
            </a:r>
            <a:endParaRPr lang="fr-FR" sz="20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667535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7731" y="846992"/>
            <a:ext cx="8510954" cy="5078313"/>
          </a:xfrm>
          <a:prstGeom prst="rect">
            <a:avLst/>
          </a:prstGeom>
          <a:noFill/>
        </p:spPr>
        <p:txBody>
          <a:bodyPr wrap="square" rtlCol="0">
            <a:spAutoFit/>
          </a:bodyPr>
          <a:lstStyle/>
          <a:p>
            <a:r>
              <a:rPr lang="fr-FR" b="1" dirty="0">
                <a:solidFill>
                  <a:srgbClr val="0070C0"/>
                </a:solidFill>
              </a:rPr>
              <a:t>Maîtriser </a:t>
            </a:r>
            <a:r>
              <a:rPr lang="fr-FR" dirty="0">
                <a:solidFill>
                  <a:srgbClr val="0070C0"/>
                </a:solidFill>
              </a:rPr>
              <a:t>l'éclatement des fonctions commerciales, </a:t>
            </a:r>
            <a:r>
              <a:rPr lang="fr-FR" dirty="0" smtClean="0">
                <a:solidFill>
                  <a:srgbClr val="0070C0"/>
                </a:solidFill>
              </a:rPr>
              <a:t>la </a:t>
            </a:r>
            <a:r>
              <a:rPr lang="fr-FR" dirty="0" err="1" smtClean="0">
                <a:solidFill>
                  <a:srgbClr val="0070C0"/>
                </a:solidFill>
              </a:rPr>
              <a:t>périphérisation</a:t>
            </a:r>
            <a:r>
              <a:rPr lang="fr-FR" dirty="0" smtClean="0">
                <a:solidFill>
                  <a:srgbClr val="0070C0"/>
                </a:solidFill>
              </a:rPr>
              <a:t> et </a:t>
            </a:r>
            <a:r>
              <a:rPr lang="fr-FR" dirty="0">
                <a:solidFill>
                  <a:srgbClr val="0070C0"/>
                </a:solidFill>
              </a:rPr>
              <a:t>la croissance des </a:t>
            </a:r>
            <a:r>
              <a:rPr lang="fr-FR" dirty="0" smtClean="0">
                <a:solidFill>
                  <a:srgbClr val="0070C0"/>
                </a:solidFill>
              </a:rPr>
              <a:t>surfaces</a:t>
            </a:r>
          </a:p>
          <a:p>
            <a:pPr marL="742950" lvl="1" indent="-285750">
              <a:buFont typeface="Arial" panose="020B0604020202020204" pitchFamily="34" charset="0"/>
              <a:buChar char="•"/>
            </a:pPr>
            <a:r>
              <a:rPr lang="fr-FR" dirty="0" smtClean="0"/>
              <a:t>Implantation de commerce de proximité sur les axes de flux (capitalisation sur la </a:t>
            </a:r>
            <a:r>
              <a:rPr lang="fr-FR" dirty="0" err="1" smtClean="0"/>
              <a:t>péri-urbanisation</a:t>
            </a:r>
            <a:r>
              <a:rPr lang="fr-FR" dirty="0" smtClean="0"/>
              <a:t> de l’habitat)</a:t>
            </a:r>
          </a:p>
          <a:p>
            <a:pPr marL="742950" lvl="1" indent="-285750">
              <a:buFont typeface="Arial" panose="020B0604020202020204" pitchFamily="34" charset="0"/>
              <a:buChar char="•"/>
            </a:pPr>
            <a:r>
              <a:rPr lang="fr-FR" dirty="0" smtClean="0"/>
              <a:t>L’augmentation de </a:t>
            </a:r>
            <a:r>
              <a:rPr lang="fr-FR" dirty="0"/>
              <a:t>m² commerciaux augmente (hors </a:t>
            </a:r>
            <a:r>
              <a:rPr lang="fr-FR" dirty="0" err="1"/>
              <a:t>idf</a:t>
            </a:r>
            <a:r>
              <a:rPr lang="fr-FR" dirty="0"/>
              <a:t>) 3 à 5 </a:t>
            </a:r>
            <a:r>
              <a:rPr lang="fr-FR" dirty="0" smtClean="0"/>
              <a:t>fois plus </a:t>
            </a:r>
            <a:r>
              <a:rPr lang="fr-FR" dirty="0"/>
              <a:t>vite que la population </a:t>
            </a:r>
            <a:endParaRPr lang="fr-FR" dirty="0" smtClean="0"/>
          </a:p>
          <a:p>
            <a:endParaRPr lang="fr-FR" dirty="0" smtClean="0"/>
          </a:p>
          <a:p>
            <a:r>
              <a:rPr lang="fr-FR" b="1" dirty="0">
                <a:solidFill>
                  <a:srgbClr val="0070C0"/>
                </a:solidFill>
              </a:rPr>
              <a:t>Innover </a:t>
            </a:r>
            <a:r>
              <a:rPr lang="fr-FR" dirty="0">
                <a:solidFill>
                  <a:srgbClr val="0070C0"/>
                </a:solidFill>
              </a:rPr>
              <a:t>pour s'adapter aux consommateurs </a:t>
            </a:r>
            <a:endParaRPr lang="fr-FR" dirty="0" smtClean="0">
              <a:solidFill>
                <a:srgbClr val="0070C0"/>
              </a:solidFill>
            </a:endParaRPr>
          </a:p>
          <a:p>
            <a:pPr marL="742950" lvl="1" indent="-285750">
              <a:buFont typeface="Arial" panose="020B0604020202020204" pitchFamily="34" charset="0"/>
              <a:buChar char="•"/>
            </a:pPr>
            <a:r>
              <a:rPr lang="fr-FR" dirty="0"/>
              <a:t>	</a:t>
            </a:r>
            <a:r>
              <a:rPr lang="fr-FR" dirty="0" smtClean="0"/>
              <a:t>Impact du e-commerce (partout et n’importe quand)</a:t>
            </a:r>
          </a:p>
          <a:p>
            <a:pPr marL="742950" lvl="1" indent="-285750">
              <a:buFont typeface="Arial" panose="020B0604020202020204" pitchFamily="34" charset="0"/>
              <a:buChar char="•"/>
            </a:pPr>
            <a:r>
              <a:rPr lang="fr-FR" dirty="0"/>
              <a:t>	</a:t>
            </a:r>
            <a:r>
              <a:rPr lang="fr-FR" dirty="0" smtClean="0"/>
              <a:t>Croissance de l’intérêt pour les produits de terroir et circuits courts</a:t>
            </a:r>
          </a:p>
          <a:p>
            <a:pPr marL="742950" lvl="1" indent="-285750">
              <a:buFont typeface="Arial" panose="020B0604020202020204" pitchFamily="34" charset="0"/>
              <a:buChar char="•"/>
            </a:pPr>
            <a:r>
              <a:rPr lang="fr-FR" dirty="0"/>
              <a:t>	</a:t>
            </a:r>
            <a:r>
              <a:rPr lang="fr-FR" dirty="0" smtClean="0"/>
              <a:t>Importance du drive</a:t>
            </a:r>
          </a:p>
          <a:p>
            <a:pPr marL="742950" lvl="1" indent="-285750">
              <a:buFont typeface="Arial" panose="020B0604020202020204" pitchFamily="34" charset="0"/>
              <a:buChar char="•"/>
            </a:pPr>
            <a:r>
              <a:rPr lang="fr-FR" dirty="0"/>
              <a:t>	</a:t>
            </a:r>
            <a:r>
              <a:rPr lang="fr-FR" dirty="0" smtClean="0"/>
              <a:t>Développement de la senior économie</a:t>
            </a:r>
          </a:p>
          <a:p>
            <a:pPr marL="742950" lvl="1" indent="-285750">
              <a:buFont typeface="Arial" panose="020B0604020202020204" pitchFamily="34" charset="0"/>
              <a:buChar char="•"/>
            </a:pPr>
            <a:r>
              <a:rPr lang="fr-FR" dirty="0"/>
              <a:t>	</a:t>
            </a:r>
            <a:r>
              <a:rPr lang="fr-FR" dirty="0" smtClean="0"/>
              <a:t>Transformation du rapport aux achats (développement des loisirs associés)</a:t>
            </a:r>
          </a:p>
          <a:p>
            <a:endParaRPr lang="fr-FR" dirty="0" smtClean="0"/>
          </a:p>
          <a:p>
            <a:r>
              <a:rPr lang="fr-FR" b="1" dirty="0" smtClean="0">
                <a:solidFill>
                  <a:srgbClr val="0070C0"/>
                </a:solidFill>
              </a:rPr>
              <a:t>Conforter </a:t>
            </a:r>
            <a:r>
              <a:rPr lang="fr-FR" dirty="0" smtClean="0">
                <a:solidFill>
                  <a:srgbClr val="0070C0"/>
                </a:solidFill>
              </a:rPr>
              <a:t>les centralités </a:t>
            </a:r>
            <a:r>
              <a:rPr lang="fr-FR" dirty="0">
                <a:solidFill>
                  <a:srgbClr val="0070C0"/>
                </a:solidFill>
              </a:rPr>
              <a:t>de </a:t>
            </a:r>
            <a:r>
              <a:rPr lang="fr-FR" dirty="0" smtClean="0">
                <a:solidFill>
                  <a:srgbClr val="0070C0"/>
                </a:solidFill>
              </a:rPr>
              <a:t>proximité et générer du flux</a:t>
            </a:r>
          </a:p>
          <a:p>
            <a:pPr marL="742950" lvl="1" indent="-285750">
              <a:buFont typeface="Arial" panose="020B0604020202020204" pitchFamily="34" charset="0"/>
              <a:buChar char="•"/>
            </a:pPr>
            <a:r>
              <a:rPr lang="fr-FR" dirty="0" smtClean="0"/>
              <a:t>Affaiblissement des centres (habitats, services, emplois et équipements publics, contournement routier)</a:t>
            </a:r>
            <a:endParaRPr lang="fr-FR" dirty="0"/>
          </a:p>
          <a:p>
            <a:pPr marL="742950" lvl="1" indent="-285750">
              <a:buFont typeface="Arial" panose="020B0604020202020204" pitchFamily="34" charset="0"/>
              <a:buChar char="•"/>
            </a:pPr>
            <a:r>
              <a:rPr lang="fr-FR" dirty="0" smtClean="0"/>
              <a:t>Tension entre offre en stationnement et qualité urbaine/identité</a:t>
            </a:r>
          </a:p>
        </p:txBody>
      </p:sp>
      <p:sp>
        <p:nvSpPr>
          <p:cNvPr id="6" name="CustomShape 1"/>
          <p:cNvSpPr/>
          <p:nvPr/>
        </p:nvSpPr>
        <p:spPr>
          <a:xfrm>
            <a:off x="307731" y="12944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a:solidFill>
                  <a:srgbClr val="EE7F00"/>
                </a:solidFill>
                <a:uFill>
                  <a:solidFill>
                    <a:srgbClr val="FFFFFF"/>
                  </a:solidFill>
                </a:uFill>
                <a:latin typeface="Tahoma"/>
                <a:ea typeface="Tahoma"/>
              </a:rPr>
              <a:t>Les défis de la revitalisation </a:t>
            </a:r>
            <a:r>
              <a:rPr lang="fr-FR" sz="2400" b="1" spc="-1" dirty="0" smtClean="0">
                <a:solidFill>
                  <a:srgbClr val="EE7F00"/>
                </a:solidFill>
                <a:uFill>
                  <a:solidFill>
                    <a:srgbClr val="FFFFFF"/>
                  </a:solidFill>
                </a:uFill>
                <a:latin typeface="Tahoma"/>
                <a:ea typeface="Tahoma"/>
              </a:rPr>
              <a:t>commerciale</a:t>
            </a: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7" name="Image 6"/>
          <p:cNvPicPr/>
          <p:nvPr/>
        </p:nvPicPr>
        <p:blipFill>
          <a:blip r:embed="rId3"/>
          <a:stretch/>
        </p:blipFill>
        <p:spPr>
          <a:xfrm>
            <a:off x="-1" y="6073200"/>
            <a:ext cx="9143735" cy="784800"/>
          </a:xfrm>
          <a:prstGeom prst="rect">
            <a:avLst/>
          </a:prstGeom>
          <a:ln>
            <a:noFill/>
          </a:ln>
        </p:spPr>
      </p:pic>
      <p:pic>
        <p:nvPicPr>
          <p:cNvPr id="8" name="Picture 3"/>
          <p:cNvPicPr/>
          <p:nvPr/>
        </p:nvPicPr>
        <p:blipFill>
          <a:blip r:embed="rId4"/>
          <a:srcRect t="8229"/>
          <a:stretch/>
        </p:blipFill>
        <p:spPr>
          <a:xfrm>
            <a:off x="-62630" y="6253920"/>
            <a:ext cx="2025360" cy="604080"/>
          </a:xfrm>
          <a:prstGeom prst="rect">
            <a:avLst/>
          </a:prstGeom>
          <a:ln>
            <a:noFill/>
          </a:ln>
        </p:spPr>
      </p:pic>
      <p:sp>
        <p:nvSpPr>
          <p:cNvPr id="9" name="ZoneTexte 8"/>
          <p:cNvSpPr txBox="1"/>
          <p:nvPr/>
        </p:nvSpPr>
        <p:spPr>
          <a:xfrm>
            <a:off x="8630433" y="6488482"/>
            <a:ext cx="438411" cy="369332"/>
          </a:xfrm>
          <a:prstGeom prst="rect">
            <a:avLst/>
          </a:prstGeom>
          <a:noFill/>
        </p:spPr>
        <p:txBody>
          <a:bodyPr wrap="square" rtlCol="0">
            <a:spAutoFit/>
          </a:bodyPr>
          <a:lstStyle/>
          <a:p>
            <a:fld id="{A282C330-5A7B-4374-A710-5B2FEF170BE9}" type="slidenum">
              <a:rPr lang="fr-FR" smtClean="0"/>
              <a:t>22</a:t>
            </a:fld>
            <a:endParaRPr lang="fr-FR" dirty="0"/>
          </a:p>
        </p:txBody>
      </p:sp>
    </p:spTree>
    <p:extLst>
      <p:ext uri="{BB962C8B-B14F-4D97-AF65-F5344CB8AC3E}">
        <p14:creationId xmlns:p14="http://schemas.microsoft.com/office/powerpoint/2010/main" val="436039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888" y="807198"/>
            <a:ext cx="6450780" cy="4933202"/>
          </a:xfrm>
          <a:prstGeom prst="rect">
            <a:avLst/>
          </a:prstGeom>
        </p:spPr>
      </p:pic>
      <p:sp>
        <p:nvSpPr>
          <p:cNvPr id="2" name="Rectangle à coins arrondis 1"/>
          <p:cNvSpPr/>
          <p:nvPr/>
        </p:nvSpPr>
        <p:spPr>
          <a:xfrm>
            <a:off x="3653655" y="4885244"/>
            <a:ext cx="1972407"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Animer une politique locale du commerce</a:t>
            </a:r>
          </a:p>
        </p:txBody>
      </p:sp>
      <p:sp>
        <p:nvSpPr>
          <p:cNvPr id="6" name="Rectangle à coins arrondis 5"/>
          <p:cNvSpPr/>
          <p:nvPr/>
        </p:nvSpPr>
        <p:spPr>
          <a:xfrm>
            <a:off x="748928" y="3124259"/>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Accompagner les porteurs de projet et </a:t>
            </a:r>
            <a:r>
              <a:rPr lang="fr-FR" dirty="0" smtClean="0"/>
              <a:t>les commerçants existants</a:t>
            </a:r>
            <a:endParaRPr lang="fr-FR" dirty="0"/>
          </a:p>
        </p:txBody>
      </p:sp>
      <p:sp>
        <p:nvSpPr>
          <p:cNvPr id="7" name="Rectangle à coins arrondis 6"/>
          <p:cNvSpPr/>
          <p:nvPr/>
        </p:nvSpPr>
        <p:spPr>
          <a:xfrm>
            <a:off x="2128154" y="807198"/>
            <a:ext cx="2177146"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Aménager des espaces </a:t>
            </a:r>
            <a:r>
              <a:rPr lang="fr-FR" dirty="0" smtClean="0"/>
              <a:t>publics avec </a:t>
            </a:r>
            <a:r>
              <a:rPr lang="fr-FR" dirty="0"/>
              <a:t>les yeux d’un </a:t>
            </a:r>
            <a:r>
              <a:rPr lang="fr-FR" dirty="0" smtClean="0"/>
              <a:t>client/usager</a:t>
            </a:r>
            <a:endParaRPr lang="fr-FR" dirty="0"/>
          </a:p>
        </p:txBody>
      </p:sp>
      <p:sp>
        <p:nvSpPr>
          <p:cNvPr id="8" name="Rectangle à coins arrondis 7"/>
          <p:cNvSpPr/>
          <p:nvPr/>
        </p:nvSpPr>
        <p:spPr>
          <a:xfrm>
            <a:off x="5386961" y="1280954"/>
            <a:ext cx="1972407"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Animer et Générer </a:t>
            </a:r>
            <a:r>
              <a:rPr lang="fr-FR" dirty="0"/>
              <a:t>de la fréquentation</a:t>
            </a:r>
          </a:p>
        </p:txBody>
      </p:sp>
      <p:sp>
        <p:nvSpPr>
          <p:cNvPr id="9"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Leviers d’action</a:t>
            </a:r>
            <a:endParaRPr lang="fr-FR" sz="1800" b="0" strike="noStrike" spc="-1" dirty="0">
              <a:solidFill>
                <a:srgbClr val="000000"/>
              </a:solidFill>
              <a:uFill>
                <a:solidFill>
                  <a:srgbClr val="FFFFFF"/>
                </a:solidFill>
              </a:uFill>
              <a:latin typeface="Arial"/>
            </a:endParaRPr>
          </a:p>
        </p:txBody>
      </p:sp>
      <p:pic>
        <p:nvPicPr>
          <p:cNvPr id="10" name="Image 10"/>
          <p:cNvPicPr/>
          <p:nvPr/>
        </p:nvPicPr>
        <p:blipFill>
          <a:blip r:embed="rId4"/>
          <a:stretch/>
        </p:blipFill>
        <p:spPr>
          <a:xfrm>
            <a:off x="-1" y="6073200"/>
            <a:ext cx="9143735" cy="784800"/>
          </a:xfrm>
          <a:prstGeom prst="rect">
            <a:avLst/>
          </a:prstGeom>
          <a:ln>
            <a:noFill/>
          </a:ln>
        </p:spPr>
      </p:pic>
      <p:pic>
        <p:nvPicPr>
          <p:cNvPr id="11" name="Picture 3"/>
          <p:cNvPicPr/>
          <p:nvPr/>
        </p:nvPicPr>
        <p:blipFill>
          <a:blip r:embed="rId5"/>
          <a:srcRect t="8229"/>
          <a:stretch/>
        </p:blipFill>
        <p:spPr>
          <a:xfrm>
            <a:off x="-62630" y="6253920"/>
            <a:ext cx="2025360" cy="604080"/>
          </a:xfrm>
          <a:prstGeom prst="rect">
            <a:avLst/>
          </a:prstGeom>
          <a:ln>
            <a:noFill/>
          </a:ln>
        </p:spPr>
      </p:pic>
      <p:sp>
        <p:nvSpPr>
          <p:cNvPr id="12" name="ZoneTexte 11"/>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23</a:t>
            </a:fld>
            <a:endParaRPr lang="fr-FR" dirty="0"/>
          </a:p>
        </p:txBody>
      </p:sp>
    </p:spTree>
    <p:extLst>
      <p:ext uri="{BB962C8B-B14F-4D97-AF65-F5344CB8AC3E}">
        <p14:creationId xmlns:p14="http://schemas.microsoft.com/office/powerpoint/2010/main" val="146584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98104" y="2150293"/>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Accompagner les porteurs de projet et </a:t>
            </a:r>
            <a:r>
              <a:rPr lang="fr-FR" dirty="0" smtClean="0"/>
              <a:t>les commerçants existants</a:t>
            </a:r>
            <a:endParaRPr lang="fr-FR" dirty="0"/>
          </a:p>
        </p:txBody>
      </p:sp>
      <p:sp>
        <p:nvSpPr>
          <p:cNvPr id="7" name="Rectangle à coins arrondis 6"/>
          <p:cNvSpPr/>
          <p:nvPr/>
        </p:nvSpPr>
        <p:spPr>
          <a:xfrm>
            <a:off x="398104" y="3595595"/>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Aménager des espaces </a:t>
            </a:r>
            <a:r>
              <a:rPr lang="fr-FR" dirty="0" smtClean="0"/>
              <a:t>publics avec </a:t>
            </a:r>
            <a:r>
              <a:rPr lang="fr-FR" dirty="0"/>
              <a:t>les yeux d’un </a:t>
            </a:r>
            <a:r>
              <a:rPr lang="fr-FR" dirty="0" smtClean="0"/>
              <a:t>client/usager</a:t>
            </a:r>
            <a:endParaRPr lang="fr-FR" dirty="0"/>
          </a:p>
        </p:txBody>
      </p:sp>
      <p:sp>
        <p:nvSpPr>
          <p:cNvPr id="8" name="Rectangle à coins arrondis 7"/>
          <p:cNvSpPr/>
          <p:nvPr/>
        </p:nvSpPr>
        <p:spPr>
          <a:xfrm>
            <a:off x="398104" y="5030313"/>
            <a:ext cx="2212250"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Animer et Générer </a:t>
            </a:r>
            <a:r>
              <a:rPr lang="fr-FR" dirty="0"/>
              <a:t>de la fréquentation</a:t>
            </a:r>
          </a:p>
        </p:txBody>
      </p:sp>
      <p:pic>
        <p:nvPicPr>
          <p:cNvPr id="10" name="Image 10"/>
          <p:cNvPicPr/>
          <p:nvPr/>
        </p:nvPicPr>
        <p:blipFill>
          <a:blip r:embed="rId3"/>
          <a:stretch/>
        </p:blipFill>
        <p:spPr>
          <a:xfrm>
            <a:off x="-1" y="6073200"/>
            <a:ext cx="9143735" cy="784800"/>
          </a:xfrm>
          <a:prstGeom prst="rect">
            <a:avLst/>
          </a:prstGeom>
          <a:ln>
            <a:noFill/>
          </a:ln>
        </p:spPr>
      </p:pic>
      <p:pic>
        <p:nvPicPr>
          <p:cNvPr id="11" name="Picture 3"/>
          <p:cNvPicPr/>
          <p:nvPr/>
        </p:nvPicPr>
        <p:blipFill>
          <a:blip r:embed="rId4"/>
          <a:srcRect t="8229"/>
          <a:stretch/>
        </p:blipFill>
        <p:spPr>
          <a:xfrm>
            <a:off x="-62630" y="6253920"/>
            <a:ext cx="2025360" cy="604080"/>
          </a:xfrm>
          <a:prstGeom prst="rect">
            <a:avLst/>
          </a:prstGeom>
          <a:ln>
            <a:noFill/>
          </a:ln>
        </p:spPr>
      </p:pic>
      <p:sp>
        <p:nvSpPr>
          <p:cNvPr id="12" name="ZoneTexte 11"/>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24</a:t>
            </a:fld>
            <a:endParaRPr lang="fr-FR" dirty="0"/>
          </a:p>
        </p:txBody>
      </p:sp>
      <p:pic>
        <p:nvPicPr>
          <p:cNvPr id="17" name="Image 16"/>
          <p:cNvPicPr>
            <a:picLocks noChangeAspect="1"/>
          </p:cNvPicPr>
          <p:nvPr/>
        </p:nvPicPr>
        <p:blipFill rotWithShape="1">
          <a:blip r:embed="rId5"/>
          <a:srcRect l="807" t="6963"/>
          <a:stretch/>
        </p:blipFill>
        <p:spPr>
          <a:xfrm>
            <a:off x="5255972" y="1603332"/>
            <a:ext cx="3887762" cy="4365084"/>
          </a:xfrm>
          <a:prstGeom prst="rect">
            <a:avLst/>
          </a:prstGeom>
        </p:spPr>
      </p:pic>
      <p:sp>
        <p:nvSpPr>
          <p:cNvPr id="18" name="Rectangle 17"/>
          <p:cNvSpPr/>
          <p:nvPr/>
        </p:nvSpPr>
        <p:spPr>
          <a:xfrm>
            <a:off x="6455040" y="5882309"/>
            <a:ext cx="3045256" cy="276999"/>
          </a:xfrm>
          <a:prstGeom prst="rect">
            <a:avLst/>
          </a:prstGeom>
        </p:spPr>
        <p:txBody>
          <a:bodyPr wrap="square">
            <a:spAutoFit/>
          </a:bodyPr>
          <a:lstStyle/>
          <a:p>
            <a:r>
              <a:rPr lang="fr-FR" sz="1200" i="1" dirty="0" smtClean="0">
                <a:latin typeface="+mj-lt"/>
              </a:rPr>
              <a:t>©association Centre Ville en Mouvement</a:t>
            </a:r>
            <a:endParaRPr lang="fr-FR" sz="1200" i="1" dirty="0">
              <a:latin typeface="+mj-lt"/>
            </a:endParaRPr>
          </a:p>
        </p:txBody>
      </p:sp>
      <p:sp>
        <p:nvSpPr>
          <p:cNvPr id="9"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Leviers d’action</a:t>
            </a:r>
            <a:endParaRPr lang="fr-FR" sz="1800" b="0" strike="noStrike" spc="-1" dirty="0">
              <a:solidFill>
                <a:srgbClr val="000000"/>
              </a:solidFill>
              <a:uFill>
                <a:solidFill>
                  <a:srgbClr val="FFFFFF"/>
                </a:solidFill>
              </a:uFill>
              <a:latin typeface="Arial"/>
            </a:endParaRPr>
          </a:p>
        </p:txBody>
      </p:sp>
      <p:sp>
        <p:nvSpPr>
          <p:cNvPr id="13" name="ZoneTexte 12"/>
          <p:cNvSpPr txBox="1"/>
          <p:nvPr/>
        </p:nvSpPr>
        <p:spPr>
          <a:xfrm>
            <a:off x="2902858" y="975539"/>
            <a:ext cx="2546648" cy="4216539"/>
          </a:xfrm>
          <a:prstGeom prst="rect">
            <a:avLst/>
          </a:prstGeom>
          <a:noFill/>
        </p:spPr>
        <p:txBody>
          <a:bodyPr wrap="square" rtlCol="0">
            <a:spAutoFit/>
          </a:bodyPr>
          <a:lstStyle/>
          <a:p>
            <a:r>
              <a:rPr lang="fr-FR" sz="2000" b="1" dirty="0" smtClean="0"/>
              <a:t>Observer et analyser</a:t>
            </a:r>
          </a:p>
          <a:p>
            <a:r>
              <a:rPr lang="fr-FR" sz="1600" dirty="0" smtClean="0"/>
              <a:t>Dont les capacités des ménages dans le bassin de vie, les pratiques.</a:t>
            </a:r>
          </a:p>
          <a:p>
            <a:endParaRPr lang="fr-FR" sz="2000" b="1" dirty="0" smtClean="0"/>
          </a:p>
          <a:p>
            <a:r>
              <a:rPr lang="fr-FR" sz="2000" b="1" dirty="0" smtClean="0"/>
              <a:t>Définir et privilégier l’espace </a:t>
            </a:r>
            <a:r>
              <a:rPr lang="fr-FR" sz="2000" b="1" dirty="0"/>
              <a:t>de centralité et l’espace de </a:t>
            </a:r>
            <a:r>
              <a:rPr lang="fr-FR" sz="2000" b="1" dirty="0" smtClean="0"/>
              <a:t>commercialité</a:t>
            </a:r>
          </a:p>
          <a:p>
            <a:endParaRPr lang="fr-FR" sz="2000" b="1" dirty="0"/>
          </a:p>
          <a:p>
            <a:r>
              <a:rPr lang="fr-FR" sz="2000" b="1" dirty="0" smtClean="0"/>
              <a:t>Coordonner les acteurs</a:t>
            </a:r>
            <a:endParaRPr lang="fr-FR" sz="2000" b="1" dirty="0"/>
          </a:p>
          <a:p>
            <a:endParaRPr lang="fr-FR" sz="2000" dirty="0"/>
          </a:p>
          <a:p>
            <a:endParaRPr lang="fr-FR" sz="2000" b="1" dirty="0"/>
          </a:p>
        </p:txBody>
      </p:sp>
      <p:sp>
        <p:nvSpPr>
          <p:cNvPr id="15" name="Accolade ouvrante 14"/>
          <p:cNvSpPr/>
          <p:nvPr/>
        </p:nvSpPr>
        <p:spPr>
          <a:xfrm>
            <a:off x="2633774" y="1011288"/>
            <a:ext cx="298112" cy="4985980"/>
          </a:xfrm>
          <a:prstGeom prst="leftBrace">
            <a:avLst>
              <a:gd name="adj1" fmla="val 8333"/>
              <a:gd name="adj2" fmla="val 11687"/>
            </a:avLst>
          </a:pr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4" name="Rectangle à coins arrondis 13"/>
          <p:cNvSpPr/>
          <p:nvPr/>
        </p:nvSpPr>
        <p:spPr>
          <a:xfrm>
            <a:off x="381977" y="1011288"/>
            <a:ext cx="2228377" cy="1021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fr-FR" dirty="0"/>
              <a:t>Animer une politique locale du commerce</a:t>
            </a:r>
          </a:p>
        </p:txBody>
      </p:sp>
    </p:spTree>
    <p:extLst>
      <p:ext uri="{BB962C8B-B14F-4D97-AF65-F5344CB8AC3E}">
        <p14:creationId xmlns:p14="http://schemas.microsoft.com/office/powerpoint/2010/main" val="3314354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27645" y="414390"/>
            <a:ext cx="6302063" cy="3975764"/>
          </a:xfrm>
          <a:prstGeom prst="rect">
            <a:avLst/>
          </a:prstGeom>
        </p:spPr>
      </p:pic>
      <p:pic>
        <p:nvPicPr>
          <p:cNvPr id="5" name="Image 4"/>
          <p:cNvPicPr>
            <a:picLocks noChangeAspect="1"/>
          </p:cNvPicPr>
          <p:nvPr/>
        </p:nvPicPr>
        <p:blipFill>
          <a:blip r:embed="rId4"/>
          <a:stretch>
            <a:fillRect/>
          </a:stretch>
        </p:blipFill>
        <p:spPr>
          <a:xfrm>
            <a:off x="1571460" y="1862159"/>
            <a:ext cx="6714977" cy="4770751"/>
          </a:xfrm>
          <a:prstGeom prst="rect">
            <a:avLst/>
          </a:prstGeom>
        </p:spPr>
      </p:pic>
      <p:sp>
        <p:nvSpPr>
          <p:cNvPr id="7"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200" b="1" strike="noStrike" spc="-1" dirty="0" smtClean="0">
                <a:solidFill>
                  <a:schemeClr val="bg1"/>
                </a:solidFill>
                <a:uFill>
                  <a:solidFill>
                    <a:srgbClr val="FFFFFF"/>
                  </a:solidFill>
                </a:uFill>
                <a:latin typeface="Tahoma"/>
                <a:ea typeface="Tahoma"/>
              </a:rPr>
              <a:t>Exemple </a:t>
            </a:r>
            <a:r>
              <a:rPr lang="fr-FR" sz="2800" spc="-1" dirty="0" smtClean="0">
                <a:solidFill>
                  <a:schemeClr val="bg1"/>
                </a:solidFill>
                <a:uFill>
                  <a:solidFill>
                    <a:srgbClr val="FFFFFF"/>
                  </a:solidFill>
                </a:uFill>
                <a:latin typeface="Tahoma"/>
                <a:ea typeface="Tahoma"/>
              </a:rPr>
              <a:t>Château-</a:t>
            </a:r>
            <a:r>
              <a:rPr lang="fr-FR" sz="2800" spc="-1" dirty="0" err="1" smtClean="0">
                <a:solidFill>
                  <a:schemeClr val="bg1"/>
                </a:solidFill>
                <a:uFill>
                  <a:solidFill>
                    <a:srgbClr val="FFFFFF"/>
                  </a:solidFill>
                </a:uFill>
                <a:latin typeface="Tahoma"/>
                <a:ea typeface="Tahoma"/>
              </a:rPr>
              <a:t>Thébaud</a:t>
            </a:r>
            <a:r>
              <a:rPr lang="fr-FR" sz="2800" b="1" strike="noStrike" spc="-1" dirty="0" smtClean="0">
                <a:solidFill>
                  <a:schemeClr val="bg1"/>
                </a:solidFill>
                <a:uFill>
                  <a:solidFill>
                    <a:srgbClr val="FFFFFF"/>
                  </a:solidFill>
                </a:uFill>
                <a:latin typeface="Tahoma"/>
                <a:ea typeface="Tahoma"/>
              </a:rPr>
              <a:t> </a:t>
            </a:r>
            <a:r>
              <a:rPr lang="fr-FR" sz="2800" spc="-1" dirty="0" smtClean="0">
                <a:solidFill>
                  <a:schemeClr val="bg1"/>
                </a:solidFill>
                <a:uFill>
                  <a:solidFill>
                    <a:srgbClr val="FFFFFF"/>
                  </a:solidFill>
                </a:uFill>
                <a:ea typeface="Tahoma"/>
              </a:rPr>
              <a:t>(2950 </a:t>
            </a:r>
            <a:r>
              <a:rPr lang="fr-FR" sz="2800" spc="-1" dirty="0" err="1" smtClean="0">
                <a:solidFill>
                  <a:schemeClr val="bg1"/>
                </a:solidFill>
                <a:uFill>
                  <a:solidFill>
                    <a:srgbClr val="FFFFFF"/>
                  </a:solidFill>
                </a:uFill>
                <a:ea typeface="Tahoma"/>
              </a:rPr>
              <a:t>hab</a:t>
            </a:r>
            <a:r>
              <a:rPr lang="fr-FR" sz="2800" spc="-1" dirty="0" smtClean="0">
                <a:solidFill>
                  <a:schemeClr val="bg1"/>
                </a:solidFill>
                <a:uFill>
                  <a:solidFill>
                    <a:srgbClr val="FFFFFF"/>
                  </a:solidFill>
                </a:uFill>
                <a:ea typeface="Tahoma"/>
              </a:rPr>
              <a:t>)</a:t>
            </a:r>
            <a:endParaRPr lang="fr-FR" sz="3200" strike="noStrike" spc="-1" dirty="0" smtClean="0">
              <a:solidFill>
                <a:schemeClr val="bg1"/>
              </a:solidFill>
              <a:uFill>
                <a:solidFill>
                  <a:srgbClr val="FFFFFF"/>
                </a:solidFill>
              </a:uFill>
            </a:endParaRPr>
          </a:p>
          <a:p>
            <a:pPr marL="216000" indent="-215640">
              <a:lnSpc>
                <a:spcPct val="100000"/>
              </a:lnSpc>
            </a:pPr>
            <a:endParaRPr lang="fr-FR" sz="1600" b="0" strike="noStrike" spc="-1" dirty="0" smtClean="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p:txBody>
      </p:sp>
    </p:spTree>
    <p:extLst>
      <p:ext uri="{BB962C8B-B14F-4D97-AF65-F5344CB8AC3E}">
        <p14:creationId xmlns:p14="http://schemas.microsoft.com/office/powerpoint/2010/main" val="132310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98104" y="2150293"/>
            <a:ext cx="2212250" cy="13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fr-FR" dirty="0"/>
              <a:t>Accompagner les porteurs de projet et </a:t>
            </a:r>
            <a:r>
              <a:rPr lang="fr-FR" dirty="0" smtClean="0"/>
              <a:t>les commerçants existants</a:t>
            </a:r>
            <a:endParaRPr lang="fr-FR" dirty="0"/>
          </a:p>
        </p:txBody>
      </p:sp>
      <p:sp>
        <p:nvSpPr>
          <p:cNvPr id="7" name="Rectangle à coins arrondis 6"/>
          <p:cNvSpPr/>
          <p:nvPr/>
        </p:nvSpPr>
        <p:spPr>
          <a:xfrm>
            <a:off x="398104" y="3595595"/>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Aménager des espaces </a:t>
            </a:r>
            <a:r>
              <a:rPr lang="fr-FR" dirty="0" smtClean="0"/>
              <a:t>publics avec </a:t>
            </a:r>
            <a:r>
              <a:rPr lang="fr-FR" dirty="0"/>
              <a:t>les yeux d’un </a:t>
            </a:r>
            <a:r>
              <a:rPr lang="fr-FR" dirty="0" smtClean="0"/>
              <a:t>client/usager</a:t>
            </a:r>
            <a:endParaRPr lang="fr-FR" dirty="0"/>
          </a:p>
        </p:txBody>
      </p:sp>
      <p:sp>
        <p:nvSpPr>
          <p:cNvPr id="8" name="Rectangle à coins arrondis 7"/>
          <p:cNvSpPr/>
          <p:nvPr/>
        </p:nvSpPr>
        <p:spPr>
          <a:xfrm>
            <a:off x="398104" y="5030313"/>
            <a:ext cx="2212250"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Animer et Générer </a:t>
            </a:r>
            <a:r>
              <a:rPr lang="fr-FR" dirty="0"/>
              <a:t>de la fréquentation</a:t>
            </a:r>
          </a:p>
        </p:txBody>
      </p:sp>
      <p:pic>
        <p:nvPicPr>
          <p:cNvPr id="10" name="Image 10"/>
          <p:cNvPicPr/>
          <p:nvPr/>
        </p:nvPicPr>
        <p:blipFill>
          <a:blip r:embed="rId3"/>
          <a:stretch/>
        </p:blipFill>
        <p:spPr>
          <a:xfrm>
            <a:off x="-1" y="6073200"/>
            <a:ext cx="9143735" cy="784800"/>
          </a:xfrm>
          <a:prstGeom prst="rect">
            <a:avLst/>
          </a:prstGeom>
          <a:ln>
            <a:noFill/>
          </a:ln>
        </p:spPr>
      </p:pic>
      <p:pic>
        <p:nvPicPr>
          <p:cNvPr id="11" name="Picture 3"/>
          <p:cNvPicPr/>
          <p:nvPr/>
        </p:nvPicPr>
        <p:blipFill>
          <a:blip r:embed="rId4"/>
          <a:srcRect t="8229"/>
          <a:stretch/>
        </p:blipFill>
        <p:spPr>
          <a:xfrm>
            <a:off x="-62630" y="6253920"/>
            <a:ext cx="2025360" cy="604080"/>
          </a:xfrm>
          <a:prstGeom prst="rect">
            <a:avLst/>
          </a:prstGeom>
          <a:ln>
            <a:noFill/>
          </a:ln>
        </p:spPr>
      </p:pic>
      <p:sp>
        <p:nvSpPr>
          <p:cNvPr id="12" name="ZoneTexte 11"/>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26</a:t>
            </a:fld>
            <a:endParaRPr lang="fr-FR" dirty="0"/>
          </a:p>
        </p:txBody>
      </p:sp>
      <p:sp>
        <p:nvSpPr>
          <p:cNvPr id="14" name="Rectangle à coins arrondis 13"/>
          <p:cNvSpPr/>
          <p:nvPr/>
        </p:nvSpPr>
        <p:spPr>
          <a:xfrm>
            <a:off x="381977" y="1011288"/>
            <a:ext cx="2228377" cy="1021556"/>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dirty="0"/>
              <a:t>Animer une politique locale du commerce</a:t>
            </a:r>
          </a:p>
        </p:txBody>
      </p:sp>
      <p:sp>
        <p:nvSpPr>
          <p:cNvPr id="9"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Leviers d’action</a:t>
            </a:r>
            <a:endParaRPr lang="fr-FR" sz="1800" b="0" strike="noStrike" spc="-1" dirty="0">
              <a:solidFill>
                <a:srgbClr val="000000"/>
              </a:solidFill>
              <a:uFill>
                <a:solidFill>
                  <a:srgbClr val="FFFFFF"/>
                </a:solidFill>
              </a:uFill>
              <a:latin typeface="Arial"/>
            </a:endParaRPr>
          </a:p>
        </p:txBody>
      </p:sp>
      <p:sp>
        <p:nvSpPr>
          <p:cNvPr id="13" name="ZoneTexte 12"/>
          <p:cNvSpPr txBox="1"/>
          <p:nvPr/>
        </p:nvSpPr>
        <p:spPr>
          <a:xfrm>
            <a:off x="2902858" y="975539"/>
            <a:ext cx="6330180" cy="5001369"/>
          </a:xfrm>
          <a:prstGeom prst="rect">
            <a:avLst/>
          </a:prstGeom>
          <a:noFill/>
        </p:spPr>
        <p:txBody>
          <a:bodyPr wrap="square" rtlCol="0">
            <a:spAutoFit/>
          </a:bodyPr>
          <a:lstStyle/>
          <a:p>
            <a:r>
              <a:rPr lang="fr-FR" sz="2000" b="1" dirty="0" smtClean="0"/>
              <a:t>Gérer </a:t>
            </a:r>
            <a:r>
              <a:rPr lang="fr-FR" sz="2000" b="1" dirty="0"/>
              <a:t>l’immobilier commercial</a:t>
            </a:r>
          </a:p>
          <a:p>
            <a:pPr marL="342900" indent="-342900">
              <a:buFontTx/>
              <a:buChar char="-"/>
            </a:pPr>
            <a:r>
              <a:rPr lang="fr-FR" sz="2000" dirty="0"/>
              <a:t>Observer le niveaux des loyers, sensibiliser les propriétaires, taxe locaux vacants</a:t>
            </a:r>
          </a:p>
          <a:p>
            <a:pPr marL="342900" indent="-342900">
              <a:buFontTx/>
              <a:buChar char="-"/>
            </a:pPr>
            <a:r>
              <a:rPr lang="fr-FR" sz="2000" dirty="0"/>
              <a:t>Droit de préemption ou acquisition à l’amiable</a:t>
            </a:r>
          </a:p>
          <a:p>
            <a:endParaRPr lang="fr-FR" sz="2000" b="1" dirty="0" smtClean="0"/>
          </a:p>
          <a:p>
            <a:r>
              <a:rPr lang="fr-FR" sz="2000" b="1" dirty="0" smtClean="0"/>
              <a:t>Soutenir </a:t>
            </a:r>
            <a:r>
              <a:rPr lang="fr-FR" sz="2000" b="1" dirty="0"/>
              <a:t>les créations </a:t>
            </a:r>
            <a:r>
              <a:rPr lang="fr-FR" sz="2000" b="1" dirty="0" smtClean="0"/>
              <a:t>d’entreprises</a:t>
            </a:r>
          </a:p>
          <a:p>
            <a:pPr marL="342900" indent="-342900">
              <a:buFontTx/>
              <a:buChar char="-"/>
            </a:pPr>
            <a:r>
              <a:rPr lang="fr-FR" sz="2000" dirty="0" smtClean="0"/>
              <a:t>pépinière, couveuses, commerce relais, boutique éphémère</a:t>
            </a:r>
          </a:p>
          <a:p>
            <a:pPr marL="342900" indent="-342900">
              <a:buFontTx/>
              <a:buChar char="-"/>
            </a:pPr>
            <a:endParaRPr lang="fr-FR" sz="2000" dirty="0"/>
          </a:p>
          <a:p>
            <a:r>
              <a:rPr lang="fr-FR" sz="1900" b="1" dirty="0"/>
              <a:t>Accompagner l’adaptation aux mutations socio-économiques</a:t>
            </a:r>
          </a:p>
          <a:p>
            <a:pPr marL="342900" indent="-342900">
              <a:buFontTx/>
              <a:buChar char="-"/>
            </a:pPr>
            <a:r>
              <a:rPr lang="fr-FR" sz="2000" dirty="0" smtClean="0"/>
              <a:t>Ouverture le soir ou le midi (permanent ou événementiel), différentiation des produits et services, 2.0, aménagement vitrine</a:t>
            </a:r>
          </a:p>
          <a:p>
            <a:pPr marL="342900" indent="-342900">
              <a:buFontTx/>
              <a:buChar char="-"/>
            </a:pPr>
            <a:r>
              <a:rPr lang="fr-FR" sz="2000" dirty="0" smtClean="0"/>
              <a:t>Modèles économiques alternatifs</a:t>
            </a:r>
          </a:p>
          <a:p>
            <a:pPr marL="342900" indent="-342900">
              <a:buFontTx/>
              <a:buChar char="-"/>
            </a:pPr>
            <a:endParaRPr lang="fr-FR" sz="2000" dirty="0"/>
          </a:p>
          <a:p>
            <a:r>
              <a:rPr lang="fr-FR" sz="2000" b="1" dirty="0" smtClean="0"/>
              <a:t>Accompagner durant les travaux</a:t>
            </a:r>
          </a:p>
        </p:txBody>
      </p:sp>
      <p:sp>
        <p:nvSpPr>
          <p:cNvPr id="2" name="Accolade ouvrante 1"/>
          <p:cNvSpPr/>
          <p:nvPr/>
        </p:nvSpPr>
        <p:spPr>
          <a:xfrm>
            <a:off x="2728686" y="1011288"/>
            <a:ext cx="203200" cy="4985980"/>
          </a:xfrm>
          <a:prstGeom prst="leftBrace">
            <a:avLst>
              <a:gd name="adj1" fmla="val 8333"/>
              <a:gd name="adj2" fmla="val 36810"/>
            </a:avLst>
          </a:pr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825338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600" b="1" dirty="0" smtClean="0">
                <a:solidFill>
                  <a:srgbClr val="0070C0"/>
                </a:solidFill>
              </a:rPr>
              <a:t>Boutiques Starter (Crédit agricole)</a:t>
            </a:r>
            <a:endParaRPr lang="fr-FR" sz="3600" b="1" dirty="0">
              <a:solidFill>
                <a:srgbClr val="0070C0"/>
              </a:solidFill>
            </a:endParaRPr>
          </a:p>
        </p:txBody>
      </p:sp>
      <p:sp>
        <p:nvSpPr>
          <p:cNvPr id="3" name="Espace réservé du contenu 2"/>
          <p:cNvSpPr>
            <a:spLocks noGrp="1"/>
          </p:cNvSpPr>
          <p:nvPr>
            <p:ph idx="1"/>
          </p:nvPr>
        </p:nvSpPr>
        <p:spPr>
          <a:xfrm>
            <a:off x="628650" y="1139868"/>
            <a:ext cx="8299450" cy="5037095"/>
          </a:xfrm>
        </p:spPr>
        <p:txBody>
          <a:bodyPr>
            <a:normAutofit/>
          </a:bodyPr>
          <a:lstStyle/>
          <a:p>
            <a:pPr marL="0" indent="0">
              <a:buNone/>
            </a:pPr>
            <a:r>
              <a:rPr lang="fr-FR" sz="1800" dirty="0" smtClean="0"/>
              <a:t>Le Agricole des Côtes-d’Armor propose le louer (23 mois) des locaux non utilisé de la banque pour un loyer inférieur au marché.</a:t>
            </a:r>
          </a:p>
          <a:p>
            <a:pPr marL="0" indent="0">
              <a:buNone/>
            </a:pPr>
            <a:r>
              <a:rPr lang="fr-FR" sz="1800" dirty="0" smtClean="0"/>
              <a:t>Sur la base d’un appel-à-projets, un </a:t>
            </a:r>
            <a:r>
              <a:rPr lang="fr-FR" sz="1800" dirty="0"/>
              <a:t>jury </a:t>
            </a:r>
            <a:r>
              <a:rPr lang="fr-FR" sz="1800" dirty="0" smtClean="0"/>
              <a:t>composé </a:t>
            </a:r>
            <a:r>
              <a:rPr lang="fr-FR" sz="1800" dirty="0"/>
              <a:t>de membres du Crédit Agricole des Côtes d'Armor, d'un élu, d'un membre de la CCI et de </a:t>
            </a:r>
            <a:r>
              <a:rPr lang="fr-FR" sz="1800" dirty="0" err="1"/>
              <a:t>Boutik'n'Co</a:t>
            </a:r>
            <a:r>
              <a:rPr lang="fr-FR" sz="1800" dirty="0"/>
              <a:t> (l'Union des commerçants de Saint-Brieuc) examine les business plans, avant de les sélectionner. </a:t>
            </a:r>
          </a:p>
          <a:p>
            <a:pPr marL="0" indent="0">
              <a:buNone/>
            </a:pPr>
            <a:endParaRPr lang="fr-FR" sz="2000" b="1" dirty="0"/>
          </a:p>
          <a:p>
            <a:pPr marL="0" indent="0">
              <a:buNone/>
            </a:pPr>
            <a:r>
              <a:rPr lang="fr-FR" sz="2000" b="1" dirty="0" smtClean="0"/>
              <a:t> </a:t>
            </a:r>
            <a:endParaRPr lang="fr-FR" sz="1800" dirty="0" smtClean="0"/>
          </a:p>
          <a:p>
            <a:pPr>
              <a:buFontTx/>
              <a:buChar char="-"/>
            </a:pPr>
            <a:endParaRPr lang="fr-FR" sz="1800" dirty="0" smtClean="0"/>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200" b="1" strike="noStrike" spc="-1" dirty="0" smtClean="0">
                <a:solidFill>
                  <a:schemeClr val="bg1"/>
                </a:solidFill>
                <a:uFill>
                  <a:solidFill>
                    <a:srgbClr val="FFFFFF"/>
                  </a:solidFill>
                </a:uFill>
                <a:latin typeface="Tahoma"/>
                <a:ea typeface="Tahoma"/>
              </a:rPr>
              <a:t>Exemple </a:t>
            </a:r>
            <a:r>
              <a:rPr lang="fr-FR" sz="3200" spc="-1" dirty="0" smtClean="0">
                <a:solidFill>
                  <a:schemeClr val="bg1"/>
                </a:solidFill>
                <a:uFill>
                  <a:solidFill>
                    <a:srgbClr val="FFFFFF"/>
                  </a:solidFill>
                </a:uFill>
                <a:latin typeface="Tahoma"/>
                <a:ea typeface="Tahoma"/>
              </a:rPr>
              <a:t>Saint-Brieuc</a:t>
            </a:r>
            <a:r>
              <a:rPr lang="fr-FR" sz="3200" strike="noStrike" spc="-1" dirty="0" smtClean="0">
                <a:solidFill>
                  <a:schemeClr val="bg1"/>
                </a:solidFill>
                <a:uFill>
                  <a:solidFill>
                    <a:srgbClr val="FFFFFF"/>
                  </a:solidFill>
                </a:uFill>
                <a:latin typeface="Tahoma"/>
                <a:ea typeface="Tahoma"/>
              </a:rPr>
              <a:t> </a:t>
            </a:r>
            <a:r>
              <a:rPr lang="fr-FR" sz="3200" spc="-1" dirty="0" smtClean="0">
                <a:solidFill>
                  <a:schemeClr val="bg1"/>
                </a:solidFill>
                <a:uFill>
                  <a:solidFill>
                    <a:srgbClr val="FFFFFF"/>
                  </a:solidFill>
                </a:uFill>
                <a:ea typeface="Tahoma"/>
              </a:rPr>
              <a:t>(45000 </a:t>
            </a:r>
            <a:r>
              <a:rPr lang="fr-FR" sz="3200" spc="-1" dirty="0" err="1" smtClean="0">
                <a:solidFill>
                  <a:schemeClr val="bg1"/>
                </a:solidFill>
                <a:uFill>
                  <a:solidFill>
                    <a:srgbClr val="FFFFFF"/>
                  </a:solidFill>
                </a:uFill>
                <a:ea typeface="Tahoma"/>
              </a:rPr>
              <a:t>hab</a:t>
            </a:r>
            <a:r>
              <a:rPr lang="fr-FR" sz="3200" spc="-1" dirty="0" smtClean="0">
                <a:solidFill>
                  <a:schemeClr val="bg1"/>
                </a:solidFill>
                <a:uFill>
                  <a:solidFill>
                    <a:srgbClr val="FFFFFF"/>
                  </a:solidFill>
                </a:uFill>
                <a:ea typeface="Tahoma"/>
              </a:rPr>
              <a:t>)</a:t>
            </a:r>
            <a:endParaRPr lang="fr-FR" sz="3200" strike="noStrike" spc="-1" dirty="0" smtClean="0">
              <a:solidFill>
                <a:schemeClr val="bg1"/>
              </a:solidFill>
              <a:uFill>
                <a:solidFill>
                  <a:srgbClr val="FFFFFF"/>
                </a:solidFill>
              </a:uFill>
            </a:endParaRPr>
          </a:p>
          <a:p>
            <a:pPr marL="216000" indent="-215640">
              <a:lnSpc>
                <a:spcPct val="100000"/>
              </a:lnSpc>
            </a:pPr>
            <a:r>
              <a:rPr lang="fr-FR" sz="1600" b="0" strike="noStrike" spc="-1" dirty="0" smtClean="0">
                <a:solidFill>
                  <a:schemeClr val="bg1"/>
                </a:solidFill>
                <a:uFill>
                  <a:solidFill>
                    <a:srgbClr val="FFFFFF"/>
                  </a:solidFill>
                </a:uFill>
                <a:latin typeface="Arial"/>
              </a:rPr>
              <a:t>En 2008</a:t>
            </a: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12598"/>
          <a:stretch/>
        </p:blipFill>
        <p:spPr>
          <a:xfrm>
            <a:off x="754743" y="2771759"/>
            <a:ext cx="8389257" cy="4086241"/>
          </a:xfrm>
          <a:prstGeom prst="rect">
            <a:avLst/>
          </a:prstGeom>
        </p:spPr>
      </p:pic>
    </p:spTree>
    <p:extLst>
      <p:ext uri="{BB962C8B-B14F-4D97-AF65-F5344CB8AC3E}">
        <p14:creationId xmlns:p14="http://schemas.microsoft.com/office/powerpoint/2010/main" val="1860367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98104" y="2150293"/>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Accompagner les porteurs de projet et </a:t>
            </a:r>
            <a:r>
              <a:rPr lang="fr-FR" dirty="0" smtClean="0"/>
              <a:t>les commerçants existants</a:t>
            </a:r>
            <a:endParaRPr lang="fr-FR" dirty="0"/>
          </a:p>
        </p:txBody>
      </p:sp>
      <p:sp>
        <p:nvSpPr>
          <p:cNvPr id="8" name="Rectangle à coins arrondis 7"/>
          <p:cNvSpPr/>
          <p:nvPr/>
        </p:nvSpPr>
        <p:spPr>
          <a:xfrm>
            <a:off x="398104" y="5030313"/>
            <a:ext cx="2212250"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Animer et Générer </a:t>
            </a:r>
            <a:r>
              <a:rPr lang="fr-FR" dirty="0"/>
              <a:t>de la fréquentation</a:t>
            </a:r>
          </a:p>
        </p:txBody>
      </p:sp>
      <p:pic>
        <p:nvPicPr>
          <p:cNvPr id="10" name="Image 10"/>
          <p:cNvPicPr/>
          <p:nvPr/>
        </p:nvPicPr>
        <p:blipFill>
          <a:blip r:embed="rId3"/>
          <a:stretch/>
        </p:blipFill>
        <p:spPr>
          <a:xfrm>
            <a:off x="-1" y="6073200"/>
            <a:ext cx="9143735" cy="784800"/>
          </a:xfrm>
          <a:prstGeom prst="rect">
            <a:avLst/>
          </a:prstGeom>
          <a:ln>
            <a:noFill/>
          </a:ln>
        </p:spPr>
      </p:pic>
      <p:pic>
        <p:nvPicPr>
          <p:cNvPr id="11" name="Picture 3"/>
          <p:cNvPicPr/>
          <p:nvPr/>
        </p:nvPicPr>
        <p:blipFill>
          <a:blip r:embed="rId4"/>
          <a:srcRect t="8229"/>
          <a:stretch/>
        </p:blipFill>
        <p:spPr>
          <a:xfrm>
            <a:off x="-62630" y="6253920"/>
            <a:ext cx="2025360" cy="604080"/>
          </a:xfrm>
          <a:prstGeom prst="rect">
            <a:avLst/>
          </a:prstGeom>
          <a:ln>
            <a:noFill/>
          </a:ln>
        </p:spPr>
      </p:pic>
      <p:sp>
        <p:nvSpPr>
          <p:cNvPr id="12" name="ZoneTexte 11"/>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28</a:t>
            </a:fld>
            <a:endParaRPr lang="fr-FR" dirty="0"/>
          </a:p>
        </p:txBody>
      </p:sp>
      <p:sp>
        <p:nvSpPr>
          <p:cNvPr id="14" name="Rectangle à coins arrondis 13"/>
          <p:cNvSpPr/>
          <p:nvPr/>
        </p:nvSpPr>
        <p:spPr>
          <a:xfrm>
            <a:off x="381977" y="1011288"/>
            <a:ext cx="2228377" cy="1021556"/>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dirty="0"/>
              <a:t>Animer une politique locale du commerce</a:t>
            </a:r>
          </a:p>
        </p:txBody>
      </p:sp>
      <p:sp>
        <p:nvSpPr>
          <p:cNvPr id="9"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Leviers d’action</a:t>
            </a:r>
            <a:endParaRPr lang="fr-FR" sz="1800" b="0" strike="noStrike" spc="-1" dirty="0">
              <a:solidFill>
                <a:srgbClr val="000000"/>
              </a:solidFill>
              <a:uFill>
                <a:solidFill>
                  <a:srgbClr val="FFFFFF"/>
                </a:solidFill>
              </a:uFill>
              <a:latin typeface="Arial"/>
            </a:endParaRPr>
          </a:p>
        </p:txBody>
      </p:sp>
      <p:sp>
        <p:nvSpPr>
          <p:cNvPr id="16" name="ZoneTexte 15"/>
          <p:cNvSpPr txBox="1"/>
          <p:nvPr/>
        </p:nvSpPr>
        <p:spPr>
          <a:xfrm>
            <a:off x="2902858" y="975539"/>
            <a:ext cx="6330180" cy="5001369"/>
          </a:xfrm>
          <a:prstGeom prst="rect">
            <a:avLst/>
          </a:prstGeom>
          <a:noFill/>
        </p:spPr>
        <p:txBody>
          <a:bodyPr wrap="square" rtlCol="0">
            <a:spAutoFit/>
          </a:bodyPr>
          <a:lstStyle/>
          <a:p>
            <a:r>
              <a:rPr lang="fr-FR" sz="2000" b="1" dirty="0" smtClean="0"/>
              <a:t>Requalifier les espaces publics (confort et identité)</a:t>
            </a:r>
          </a:p>
          <a:p>
            <a:pPr marL="342900" indent="-342900">
              <a:buFontTx/>
              <a:buChar char="-"/>
            </a:pPr>
            <a:r>
              <a:rPr lang="fr-FR" dirty="0" smtClean="0"/>
              <a:t>PMR, terrasse, éclairage, poubelles</a:t>
            </a:r>
          </a:p>
          <a:p>
            <a:pPr marL="342900" indent="-342900">
              <a:buFontTx/>
              <a:buChar char="-"/>
            </a:pPr>
            <a:r>
              <a:rPr lang="fr-FR" dirty="0" smtClean="0"/>
              <a:t>Localisation et aménagement de la place/halle marché</a:t>
            </a:r>
          </a:p>
          <a:p>
            <a:pPr marL="342900" indent="-342900">
              <a:buFontTx/>
              <a:buChar char="-"/>
            </a:pPr>
            <a:r>
              <a:rPr lang="fr-FR" dirty="0" smtClean="0"/>
              <a:t>Ville ludique (jeux, sécurisation, etc.)</a:t>
            </a:r>
          </a:p>
          <a:p>
            <a:pPr marL="342900" indent="-342900">
              <a:buFontTx/>
              <a:buChar char="-"/>
            </a:pPr>
            <a:r>
              <a:rPr lang="fr-FR" dirty="0" smtClean="0"/>
              <a:t>Porte d’entrées du centre-ville</a:t>
            </a:r>
            <a:endParaRPr lang="fr-FR" dirty="0"/>
          </a:p>
          <a:p>
            <a:endParaRPr lang="fr-FR" sz="2000" b="1" dirty="0" smtClean="0"/>
          </a:p>
          <a:p>
            <a:r>
              <a:rPr lang="fr-FR" sz="2000" b="1" dirty="0" smtClean="0"/>
              <a:t>Mettre en valeur les devantures</a:t>
            </a:r>
          </a:p>
          <a:p>
            <a:pPr marL="285750" indent="-285750">
              <a:buFontTx/>
              <a:buChar char="-"/>
            </a:pPr>
            <a:r>
              <a:rPr lang="fr-FR" dirty="0" smtClean="0"/>
              <a:t>Ravalement, vitrophanie, charge enseigne, etc.</a:t>
            </a:r>
          </a:p>
          <a:p>
            <a:pPr marL="285750" indent="-285750">
              <a:buFontTx/>
              <a:buChar char="-"/>
            </a:pPr>
            <a:r>
              <a:rPr lang="fr-FR" dirty="0" smtClean="0"/>
              <a:t>Boucle marchande</a:t>
            </a:r>
          </a:p>
          <a:p>
            <a:pPr marL="342900" indent="-342900">
              <a:buFontTx/>
              <a:buChar char="-"/>
            </a:pPr>
            <a:endParaRPr lang="fr-FR" sz="2000" dirty="0"/>
          </a:p>
          <a:p>
            <a:r>
              <a:rPr lang="fr-FR" sz="1900" b="1" dirty="0" smtClean="0"/>
              <a:t>Favoriser la marche et le vélo</a:t>
            </a:r>
          </a:p>
          <a:p>
            <a:r>
              <a:rPr lang="fr-FR" dirty="0" smtClean="0"/>
              <a:t>- Cheminements piétons et vélos, mobilier (banc, arceaux, etc.)</a:t>
            </a:r>
            <a:endParaRPr lang="fr-FR" dirty="0"/>
          </a:p>
          <a:p>
            <a:pPr marL="342900" indent="-342900">
              <a:buFontTx/>
              <a:buChar char="-"/>
            </a:pPr>
            <a:endParaRPr lang="fr-FR" sz="2000" dirty="0"/>
          </a:p>
          <a:p>
            <a:r>
              <a:rPr lang="fr-FR" sz="2000" b="1" dirty="0" smtClean="0"/>
              <a:t>Adapter les plans de circulation et de stationnement</a:t>
            </a:r>
          </a:p>
          <a:p>
            <a:pPr marL="285750" indent="-285750">
              <a:buFontTx/>
              <a:buChar char="-"/>
            </a:pPr>
            <a:r>
              <a:rPr lang="fr-FR" dirty="0" smtClean="0"/>
              <a:t>Adapter et hiérarchiser le stationnement au type de commerce et temps d’achat, stationnement famille</a:t>
            </a:r>
          </a:p>
          <a:p>
            <a:pPr marL="285750" indent="-285750">
              <a:buFontTx/>
              <a:buChar char="-"/>
            </a:pPr>
            <a:r>
              <a:rPr lang="fr-FR" dirty="0" smtClean="0"/>
              <a:t>Sens de circulation</a:t>
            </a:r>
          </a:p>
        </p:txBody>
      </p:sp>
      <p:sp>
        <p:nvSpPr>
          <p:cNvPr id="3" name="Accolade ouvrante 2"/>
          <p:cNvSpPr/>
          <p:nvPr/>
        </p:nvSpPr>
        <p:spPr>
          <a:xfrm>
            <a:off x="2610354" y="1011287"/>
            <a:ext cx="292504" cy="4875945"/>
          </a:xfrm>
          <a:prstGeom prst="leftBrace">
            <a:avLst>
              <a:gd name="adj1" fmla="val 8333"/>
              <a:gd name="adj2" fmla="val 67508"/>
            </a:avLst>
          </a:pr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7" name="Rectangle à coins arrondis 6"/>
          <p:cNvSpPr/>
          <p:nvPr/>
        </p:nvSpPr>
        <p:spPr>
          <a:xfrm>
            <a:off x="398104" y="3595595"/>
            <a:ext cx="2212250" cy="13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fr-FR" dirty="0"/>
              <a:t>Aménager des espaces </a:t>
            </a:r>
            <a:r>
              <a:rPr lang="fr-FR" dirty="0" smtClean="0"/>
              <a:t>publics avec </a:t>
            </a:r>
            <a:r>
              <a:rPr lang="fr-FR" dirty="0"/>
              <a:t>les yeux d’un </a:t>
            </a:r>
            <a:r>
              <a:rPr lang="fr-FR" dirty="0" smtClean="0"/>
              <a:t>client/usager</a:t>
            </a:r>
            <a:endParaRPr lang="fr-FR" dirty="0"/>
          </a:p>
        </p:txBody>
      </p:sp>
    </p:spTree>
    <p:extLst>
      <p:ext uri="{BB962C8B-B14F-4D97-AF65-F5344CB8AC3E}">
        <p14:creationId xmlns:p14="http://schemas.microsoft.com/office/powerpoint/2010/main" val="1108958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600" b="1" dirty="0" smtClean="0">
                <a:solidFill>
                  <a:srgbClr val="0070C0"/>
                </a:solidFill>
              </a:rPr>
              <a:t>Plan piéton</a:t>
            </a:r>
            <a:endParaRPr lang="fr-FR" sz="3600" b="1" dirty="0">
              <a:solidFill>
                <a:srgbClr val="0070C0"/>
              </a:solidFill>
            </a:endParaRPr>
          </a:p>
        </p:txBody>
      </p:sp>
      <p:sp>
        <p:nvSpPr>
          <p:cNvPr id="3" name="Espace réservé du contenu 2"/>
          <p:cNvSpPr>
            <a:spLocks noGrp="1"/>
          </p:cNvSpPr>
          <p:nvPr>
            <p:ph idx="1"/>
          </p:nvPr>
        </p:nvSpPr>
        <p:spPr>
          <a:xfrm>
            <a:off x="628650" y="1139868"/>
            <a:ext cx="8299450" cy="5037095"/>
          </a:xfrm>
        </p:spPr>
        <p:txBody>
          <a:bodyPr>
            <a:normAutofit/>
          </a:bodyPr>
          <a:lstStyle/>
          <a:p>
            <a:pPr marL="0" indent="0">
              <a:buNone/>
            </a:pPr>
            <a:r>
              <a:rPr lang="fr-FR" sz="1800" dirty="0"/>
              <a:t>Cette commune rurale s’est dotée d’un plan piéton </a:t>
            </a:r>
            <a:r>
              <a:rPr lang="fr-FR" sz="1800" dirty="0" smtClean="0"/>
              <a:t>afin de </a:t>
            </a:r>
            <a:r>
              <a:rPr lang="fr-FR" sz="1800" dirty="0"/>
              <a:t>mener des actions cohérentes en matière </a:t>
            </a:r>
            <a:r>
              <a:rPr lang="fr-FR" sz="1800" dirty="0" smtClean="0"/>
              <a:t>d’aménagements et </a:t>
            </a:r>
            <a:r>
              <a:rPr lang="fr-FR" sz="1800" dirty="0"/>
              <a:t>de promotion de ce mode de déplacement.</a:t>
            </a:r>
          </a:p>
          <a:p>
            <a:pPr marL="0" indent="0">
              <a:buNone/>
            </a:pPr>
            <a:r>
              <a:rPr lang="fr-FR" sz="1800" dirty="0"/>
              <a:t>Ce choix a été motivé par la conviction, vérifiée </a:t>
            </a:r>
            <a:r>
              <a:rPr lang="fr-FR" sz="1800" dirty="0" smtClean="0"/>
              <a:t>depuis, que </a:t>
            </a:r>
            <a:r>
              <a:rPr lang="fr-FR" sz="1800" dirty="0"/>
              <a:t>la pratique de la marche est favorable à la hausse </a:t>
            </a:r>
            <a:r>
              <a:rPr lang="fr-FR" sz="1800" dirty="0" smtClean="0"/>
              <a:t>de fréquentation </a:t>
            </a:r>
            <a:r>
              <a:rPr lang="fr-FR" sz="1800" dirty="0"/>
              <a:t>des commerces de proximité.</a:t>
            </a:r>
            <a:endParaRPr lang="fr-FR" sz="2000" b="1" dirty="0" smtClean="0"/>
          </a:p>
          <a:p>
            <a:pPr marL="0" indent="0">
              <a:buNone/>
            </a:pPr>
            <a:r>
              <a:rPr lang="fr-FR" sz="2000" b="1" dirty="0" smtClean="0"/>
              <a:t> </a:t>
            </a:r>
            <a:endParaRPr lang="fr-FR" sz="1800" dirty="0" smtClean="0"/>
          </a:p>
          <a:p>
            <a:pPr>
              <a:buFontTx/>
              <a:buChar char="-"/>
            </a:pPr>
            <a:endParaRPr lang="fr-FR" sz="1800" dirty="0" smtClean="0"/>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800" spc="-1" dirty="0" smtClean="0">
                <a:solidFill>
                  <a:schemeClr val="bg1"/>
                </a:solidFill>
                <a:uFill>
                  <a:solidFill>
                    <a:srgbClr val="FFFFFF"/>
                  </a:solidFill>
                </a:uFill>
                <a:latin typeface="Tahoma"/>
                <a:ea typeface="Tahoma"/>
              </a:rPr>
              <a:t>La Chapelle-</a:t>
            </a:r>
            <a:r>
              <a:rPr lang="fr-FR" sz="2800" spc="-1" dirty="0" err="1" smtClean="0">
                <a:solidFill>
                  <a:schemeClr val="bg1"/>
                </a:solidFill>
                <a:uFill>
                  <a:solidFill>
                    <a:srgbClr val="FFFFFF"/>
                  </a:solidFill>
                </a:uFill>
                <a:latin typeface="Tahoma"/>
                <a:ea typeface="Tahoma"/>
              </a:rPr>
              <a:t>Glain</a:t>
            </a:r>
            <a:r>
              <a:rPr lang="fr-FR" sz="2800" strike="noStrike" spc="-1" dirty="0" smtClean="0">
                <a:solidFill>
                  <a:schemeClr val="bg1"/>
                </a:solidFill>
                <a:uFill>
                  <a:solidFill>
                    <a:srgbClr val="FFFFFF"/>
                  </a:solidFill>
                </a:uFill>
                <a:latin typeface="Tahoma"/>
                <a:ea typeface="Tahoma"/>
              </a:rPr>
              <a:t> </a:t>
            </a:r>
            <a:r>
              <a:rPr lang="fr-FR" sz="2800" spc="-1" dirty="0" smtClean="0">
                <a:solidFill>
                  <a:schemeClr val="bg1"/>
                </a:solidFill>
                <a:uFill>
                  <a:solidFill>
                    <a:srgbClr val="FFFFFF"/>
                  </a:solidFill>
                </a:uFill>
                <a:ea typeface="Tahoma"/>
              </a:rPr>
              <a:t>(822 </a:t>
            </a:r>
            <a:r>
              <a:rPr lang="fr-FR" sz="2800" spc="-1" dirty="0" err="1" smtClean="0">
                <a:solidFill>
                  <a:schemeClr val="bg1"/>
                </a:solidFill>
                <a:uFill>
                  <a:solidFill>
                    <a:srgbClr val="FFFFFF"/>
                  </a:solidFill>
                </a:uFill>
                <a:ea typeface="Tahoma"/>
              </a:rPr>
              <a:t>hab</a:t>
            </a:r>
            <a:r>
              <a:rPr lang="fr-FR" sz="2800" spc="-1" dirty="0" smtClean="0">
                <a:solidFill>
                  <a:schemeClr val="bg1"/>
                </a:solidFill>
                <a:uFill>
                  <a:solidFill>
                    <a:srgbClr val="FFFFFF"/>
                  </a:solidFill>
                </a:uFill>
                <a:ea typeface="Tahoma"/>
              </a:rPr>
              <a:t>)</a:t>
            </a:r>
            <a:endParaRPr lang="fr-FR" sz="2800" strike="noStrike" spc="-1" dirty="0" smtClean="0">
              <a:solidFill>
                <a:schemeClr val="bg1"/>
              </a:solidFill>
              <a:uFill>
                <a:solidFill>
                  <a:srgbClr val="FFFFFF"/>
                </a:solidFill>
              </a:uFill>
            </a:endParaRPr>
          </a:p>
          <a:p>
            <a:pPr marL="216000" indent="-215640">
              <a:lnSpc>
                <a:spcPct val="100000"/>
              </a:lnSpc>
            </a:pPr>
            <a:r>
              <a:rPr lang="fr-FR" sz="1600" b="0" strike="noStrike" spc="-1" dirty="0" smtClean="0">
                <a:solidFill>
                  <a:schemeClr val="bg1"/>
                </a:solidFill>
                <a:uFill>
                  <a:solidFill>
                    <a:srgbClr val="FFFFFF"/>
                  </a:solidFill>
                </a:uFill>
                <a:latin typeface="Arial"/>
              </a:rPr>
              <a:t>En 2008</a:t>
            </a: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7416"/>
          <a:stretch/>
        </p:blipFill>
        <p:spPr>
          <a:xfrm>
            <a:off x="1608289" y="2465431"/>
            <a:ext cx="6483434" cy="4273572"/>
          </a:xfrm>
          <a:prstGeom prst="rect">
            <a:avLst/>
          </a:prstGeom>
        </p:spPr>
      </p:pic>
    </p:spTree>
    <p:extLst>
      <p:ext uri="{BB962C8B-B14F-4D97-AF65-F5344CB8AC3E}">
        <p14:creationId xmlns:p14="http://schemas.microsoft.com/office/powerpoint/2010/main" val="2583827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3"/>
          <a:stretch/>
        </p:blipFill>
        <p:spPr>
          <a:xfrm>
            <a:off x="-1" y="6073200"/>
            <a:ext cx="9143735" cy="784800"/>
          </a:xfrm>
          <a:prstGeom prst="rect">
            <a:avLst/>
          </a:prstGeom>
          <a:ln>
            <a:noFill/>
          </a:ln>
        </p:spPr>
      </p:pic>
      <p:pic>
        <p:nvPicPr>
          <p:cNvPr id="5" name="Picture 3"/>
          <p:cNvPicPr/>
          <p:nvPr/>
        </p:nvPicPr>
        <p:blipFill>
          <a:blip r:embed="rId4"/>
          <a:srcRect t="8229"/>
          <a:stretch/>
        </p:blipFill>
        <p:spPr>
          <a:xfrm>
            <a:off x="-62630" y="6253920"/>
            <a:ext cx="2025360" cy="604080"/>
          </a:xfrm>
          <a:prstGeom prst="rect">
            <a:avLst/>
          </a:prstGeom>
          <a:ln>
            <a:noFill/>
          </a:ln>
        </p:spPr>
      </p:pic>
      <p:sp>
        <p:nvSpPr>
          <p:cNvPr id="6" name="ZoneTexte 5"/>
          <p:cNvSpPr txBox="1"/>
          <p:nvPr/>
        </p:nvSpPr>
        <p:spPr>
          <a:xfrm>
            <a:off x="8793002" y="6515404"/>
            <a:ext cx="350998" cy="369332"/>
          </a:xfrm>
          <a:prstGeom prst="rect">
            <a:avLst/>
          </a:prstGeom>
          <a:noFill/>
        </p:spPr>
        <p:txBody>
          <a:bodyPr wrap="square" rtlCol="0">
            <a:spAutoFit/>
          </a:bodyPr>
          <a:lstStyle/>
          <a:p>
            <a:fld id="{DC11F399-151C-4888-B1AC-FD56600BF80A}" type="slidenum">
              <a:rPr lang="fr-FR" smtClean="0"/>
              <a:t>3</a:t>
            </a:fld>
            <a:endParaRPr lang="fr-FR" dirty="0"/>
          </a:p>
        </p:txBody>
      </p:sp>
      <p:pic>
        <p:nvPicPr>
          <p:cNvPr id="12" name="Image 11"/>
          <p:cNvPicPr>
            <a:picLocks noChangeAspect="1"/>
          </p:cNvPicPr>
          <p:nvPr/>
        </p:nvPicPr>
        <p:blipFill>
          <a:blip r:embed="rId5"/>
          <a:stretch>
            <a:fillRect/>
          </a:stretch>
        </p:blipFill>
        <p:spPr>
          <a:xfrm>
            <a:off x="3306738" y="1921051"/>
            <a:ext cx="5661763" cy="3931047"/>
          </a:xfrm>
          <a:prstGeom prst="rect">
            <a:avLst/>
          </a:prstGeom>
        </p:spPr>
      </p:pic>
      <p:sp>
        <p:nvSpPr>
          <p:cNvPr id="8" name="CustomShape 1"/>
          <p:cNvSpPr/>
          <p:nvPr/>
        </p:nvSpPr>
        <p:spPr>
          <a:xfrm>
            <a:off x="359640" y="5486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600" b="1" strike="noStrike" spc="-1" dirty="0" smtClean="0">
                <a:solidFill>
                  <a:srgbClr val="EE7F00"/>
                </a:solidFill>
                <a:uFill>
                  <a:solidFill>
                    <a:srgbClr val="FFFFFF"/>
                  </a:solidFill>
                </a:uFill>
                <a:latin typeface="Tahoma"/>
                <a:ea typeface="Tahoma"/>
              </a:rPr>
              <a:t>La problématique par l’exemple</a:t>
            </a:r>
          </a:p>
          <a:p>
            <a:pPr marL="216000" indent="-215640">
              <a:lnSpc>
                <a:spcPct val="100000"/>
              </a:lnSpc>
            </a:pPr>
            <a:r>
              <a:rPr lang="fr-FR" sz="3200" spc="-1" dirty="0" smtClean="0">
                <a:solidFill>
                  <a:schemeClr val="bg1">
                    <a:lumMod val="50000"/>
                  </a:schemeClr>
                </a:solidFill>
                <a:uFill>
                  <a:solidFill>
                    <a:srgbClr val="FFFFFF"/>
                  </a:solidFill>
                </a:uFill>
                <a:ea typeface="Tahoma"/>
              </a:rPr>
              <a:t>Saint-Maixent-l’Ecole</a:t>
            </a:r>
            <a:r>
              <a:rPr lang="fr-FR" sz="3200" strike="noStrike" spc="-1" dirty="0" smtClean="0">
                <a:solidFill>
                  <a:schemeClr val="bg1">
                    <a:lumMod val="50000"/>
                  </a:schemeClr>
                </a:solidFill>
                <a:uFill>
                  <a:solidFill>
                    <a:srgbClr val="FFFFFF"/>
                  </a:solidFill>
                </a:uFill>
                <a:ea typeface="Tahoma"/>
              </a:rPr>
              <a:t> </a:t>
            </a:r>
            <a:endParaRPr lang="fr-FR" sz="3200" strike="noStrike" spc="-1" dirty="0">
              <a:solidFill>
                <a:schemeClr val="bg1">
                  <a:lumMod val="50000"/>
                </a:schemeClr>
              </a:solidFill>
              <a:uFill>
                <a:solidFill>
                  <a:srgbClr val="FFFFFF"/>
                </a:solidFill>
              </a:uFil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7" name="Image 6"/>
          <p:cNvPicPr>
            <a:picLocks noChangeAspect="1"/>
          </p:cNvPicPr>
          <p:nvPr/>
        </p:nvPicPr>
        <p:blipFill>
          <a:blip r:embed="rId6"/>
          <a:stretch>
            <a:fillRect/>
          </a:stretch>
        </p:blipFill>
        <p:spPr>
          <a:xfrm>
            <a:off x="1414906" y="1921051"/>
            <a:ext cx="1857709" cy="1301057"/>
          </a:xfrm>
          <a:prstGeom prst="rect">
            <a:avLst/>
          </a:prstGeom>
        </p:spPr>
      </p:pic>
      <p:pic>
        <p:nvPicPr>
          <p:cNvPr id="9" name="Image 8"/>
          <p:cNvPicPr>
            <a:picLocks noChangeAspect="1"/>
          </p:cNvPicPr>
          <p:nvPr/>
        </p:nvPicPr>
        <p:blipFill>
          <a:blip r:embed="rId7"/>
          <a:stretch>
            <a:fillRect/>
          </a:stretch>
        </p:blipFill>
        <p:spPr>
          <a:xfrm>
            <a:off x="135648" y="3897572"/>
            <a:ext cx="3136967" cy="1932655"/>
          </a:xfrm>
          <a:prstGeom prst="rect">
            <a:avLst/>
          </a:prstGeom>
        </p:spPr>
      </p:pic>
    </p:spTree>
    <p:extLst>
      <p:ext uri="{BB962C8B-B14F-4D97-AF65-F5344CB8AC3E}">
        <p14:creationId xmlns:p14="http://schemas.microsoft.com/office/powerpoint/2010/main" val="39574266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600" b="1" dirty="0" smtClean="0">
                <a:solidFill>
                  <a:srgbClr val="0070C0"/>
                </a:solidFill>
              </a:rPr>
              <a:t>Mise en accessibilité du centre-bourg</a:t>
            </a:r>
            <a:endParaRPr lang="fr-FR" sz="3600" b="1" dirty="0">
              <a:solidFill>
                <a:srgbClr val="0070C0"/>
              </a:solidFill>
            </a:endParaRPr>
          </a:p>
        </p:txBody>
      </p:sp>
      <p:sp>
        <p:nvSpPr>
          <p:cNvPr id="3" name="Espace réservé du contenu 2"/>
          <p:cNvSpPr>
            <a:spLocks noGrp="1"/>
          </p:cNvSpPr>
          <p:nvPr>
            <p:ph idx="1"/>
          </p:nvPr>
        </p:nvSpPr>
        <p:spPr>
          <a:xfrm>
            <a:off x="628650" y="1139868"/>
            <a:ext cx="8299450" cy="5037095"/>
          </a:xfrm>
        </p:spPr>
        <p:txBody>
          <a:bodyPr>
            <a:normAutofit/>
          </a:bodyPr>
          <a:lstStyle/>
          <a:p>
            <a:pPr marL="0" indent="0">
              <a:buNone/>
            </a:pPr>
            <a:r>
              <a:rPr lang="fr-FR" sz="1800" dirty="0"/>
              <a:t>Réaménagement du centre-bourg en 2008-2013 avec une conviction « La mise en accessibilité engendre </a:t>
            </a:r>
            <a:r>
              <a:rPr lang="fr-FR" sz="1800" dirty="0" smtClean="0"/>
              <a:t>des travaux </a:t>
            </a:r>
            <a:r>
              <a:rPr lang="fr-FR" sz="1800" dirty="0"/>
              <a:t>onéreux lorsqu’elle implique des adaptations et des aménagements par petits secteurs. Mais</a:t>
            </a:r>
            <a:r>
              <a:rPr lang="fr-FR" sz="1800" dirty="0" smtClean="0"/>
              <a:t>, si </a:t>
            </a:r>
            <a:r>
              <a:rPr lang="fr-FR" sz="1800" dirty="0"/>
              <a:t>on intègre la mobilité au départ du projet, le coût supplémentaire est minime</a:t>
            </a:r>
            <a:r>
              <a:rPr lang="fr-FR" sz="1800" dirty="0" smtClean="0"/>
              <a:t>.« .</a:t>
            </a:r>
          </a:p>
          <a:p>
            <a:pPr marL="0" indent="0">
              <a:buNone/>
            </a:pPr>
            <a:r>
              <a:rPr lang="fr-FR" sz="1800" dirty="0"/>
              <a:t>Le choix a été fait de rehausser l’ensemble des espaces publics pour supprimer les marches de seuils des commerces.</a:t>
            </a:r>
          </a:p>
          <a:p>
            <a:pPr marL="0" indent="0">
              <a:buNone/>
            </a:pPr>
            <a:r>
              <a:rPr lang="fr-FR" sz="2000" b="1" dirty="0" smtClean="0"/>
              <a:t> </a:t>
            </a:r>
            <a:endParaRPr lang="fr-FR" sz="1800" dirty="0" smtClean="0"/>
          </a:p>
          <a:p>
            <a:pPr>
              <a:buFontTx/>
              <a:buChar char="-"/>
            </a:pPr>
            <a:endParaRPr lang="fr-FR" sz="1800" dirty="0" smtClean="0"/>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600" spc="-1" dirty="0" smtClean="0">
                <a:solidFill>
                  <a:schemeClr val="bg1"/>
                </a:solidFill>
                <a:uFill>
                  <a:solidFill>
                    <a:srgbClr val="FFFFFF"/>
                  </a:solidFill>
                </a:uFill>
                <a:latin typeface="Tahoma"/>
                <a:ea typeface="Tahoma"/>
              </a:rPr>
              <a:t>Saint-</a:t>
            </a:r>
            <a:r>
              <a:rPr lang="fr-FR" sz="2600" spc="-1" dirty="0" err="1" smtClean="0">
                <a:solidFill>
                  <a:schemeClr val="bg1"/>
                </a:solidFill>
                <a:uFill>
                  <a:solidFill>
                    <a:srgbClr val="FFFFFF"/>
                  </a:solidFill>
                </a:uFill>
                <a:latin typeface="Tahoma"/>
                <a:ea typeface="Tahoma"/>
              </a:rPr>
              <a:t>Méloir</a:t>
            </a:r>
            <a:r>
              <a:rPr lang="fr-FR" sz="2600" spc="-1" dirty="0" smtClean="0">
                <a:solidFill>
                  <a:schemeClr val="bg1"/>
                </a:solidFill>
                <a:uFill>
                  <a:solidFill>
                    <a:srgbClr val="FFFFFF"/>
                  </a:solidFill>
                </a:uFill>
                <a:latin typeface="Tahoma"/>
                <a:ea typeface="Tahoma"/>
              </a:rPr>
              <a:t>-des-ondes </a:t>
            </a:r>
            <a:r>
              <a:rPr lang="fr-FR" sz="2600" spc="-1" dirty="0" smtClean="0">
                <a:solidFill>
                  <a:schemeClr val="bg1"/>
                </a:solidFill>
                <a:uFill>
                  <a:solidFill>
                    <a:srgbClr val="FFFFFF"/>
                  </a:solidFill>
                </a:uFill>
                <a:ea typeface="Tahoma"/>
              </a:rPr>
              <a:t>(4000 </a:t>
            </a:r>
            <a:r>
              <a:rPr lang="fr-FR" sz="2600" spc="-1" dirty="0" err="1" smtClean="0">
                <a:solidFill>
                  <a:schemeClr val="bg1"/>
                </a:solidFill>
                <a:uFill>
                  <a:solidFill>
                    <a:srgbClr val="FFFFFF"/>
                  </a:solidFill>
                </a:uFill>
                <a:ea typeface="Tahoma"/>
              </a:rPr>
              <a:t>hab</a:t>
            </a:r>
            <a:r>
              <a:rPr lang="fr-FR" sz="2600" spc="-1" dirty="0" smtClean="0">
                <a:solidFill>
                  <a:schemeClr val="bg1"/>
                </a:solidFill>
                <a:uFill>
                  <a:solidFill>
                    <a:srgbClr val="FFFFFF"/>
                  </a:solidFill>
                </a:uFill>
                <a:ea typeface="Tahoma"/>
              </a:rPr>
              <a:t>)</a:t>
            </a:r>
            <a:endParaRPr lang="fr-FR" sz="2600" strike="noStrike" spc="-1" dirty="0" smtClean="0">
              <a:solidFill>
                <a:schemeClr val="bg1"/>
              </a:solidFill>
              <a:uFill>
                <a:solidFill>
                  <a:srgbClr val="FFFFFF"/>
                </a:solidFill>
              </a:uFill>
            </a:endParaRPr>
          </a:p>
          <a:p>
            <a:pPr marL="216000" indent="-215640">
              <a:lnSpc>
                <a:spcPct val="100000"/>
              </a:lnSpc>
            </a:pPr>
            <a:r>
              <a:rPr lang="fr-FR" sz="1400" b="0" strike="noStrike" spc="-1" dirty="0" smtClean="0">
                <a:solidFill>
                  <a:schemeClr val="bg1"/>
                </a:solidFill>
                <a:uFill>
                  <a:solidFill>
                    <a:srgbClr val="FFFFFF"/>
                  </a:solidFill>
                </a:uFill>
                <a:latin typeface="Arial"/>
              </a:rPr>
              <a:t>En 2008</a:t>
            </a:r>
            <a:endParaRPr lang="fr-FR" sz="1400" b="0" strike="noStrike" spc="-1" dirty="0">
              <a:solidFill>
                <a:schemeClr val="bg1"/>
              </a:solidFill>
              <a:uFill>
                <a:solidFill>
                  <a:srgbClr val="FFFFFF"/>
                </a:solidFill>
              </a:uFill>
              <a:latin typeface="Arial"/>
            </a:endParaRPr>
          </a:p>
          <a:p>
            <a:pPr marL="216000" indent="-215640">
              <a:lnSpc>
                <a:spcPct val="100000"/>
              </a:lnSpc>
            </a:pPr>
            <a:endParaRPr lang="fr-FR" sz="1400" b="0" strike="noStrike" spc="-1" dirty="0">
              <a:solidFill>
                <a:schemeClr val="bg1"/>
              </a:solidFill>
              <a:uFill>
                <a:solidFill>
                  <a:srgbClr val="FFFFFF"/>
                </a:solidFill>
              </a:uFill>
              <a:latin typeface="Aria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84" y="2874725"/>
            <a:ext cx="7081381" cy="3983277"/>
          </a:xfrm>
          <a:prstGeom prst="rect">
            <a:avLst/>
          </a:prstGeom>
        </p:spPr>
      </p:pic>
    </p:spTree>
    <p:extLst>
      <p:ext uri="{BB962C8B-B14F-4D97-AF65-F5344CB8AC3E}">
        <p14:creationId xmlns:p14="http://schemas.microsoft.com/office/powerpoint/2010/main" val="3531586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600" b="1" dirty="0" smtClean="0">
                <a:solidFill>
                  <a:srgbClr val="0070C0"/>
                </a:solidFill>
              </a:rPr>
              <a:t>Espace extérieur</a:t>
            </a:r>
            <a:endParaRPr lang="fr-FR" sz="3600" b="1" dirty="0">
              <a:solidFill>
                <a:srgbClr val="0070C0"/>
              </a:solidFill>
            </a:endParaRPr>
          </a:p>
        </p:txBody>
      </p:sp>
      <p:sp>
        <p:nvSpPr>
          <p:cNvPr id="3" name="Espace réservé du contenu 2"/>
          <p:cNvSpPr>
            <a:spLocks noGrp="1"/>
          </p:cNvSpPr>
          <p:nvPr>
            <p:ph idx="1"/>
          </p:nvPr>
        </p:nvSpPr>
        <p:spPr>
          <a:xfrm>
            <a:off x="628650" y="1139868"/>
            <a:ext cx="8299450" cy="5037095"/>
          </a:xfrm>
        </p:spPr>
        <p:txBody>
          <a:bodyPr>
            <a:normAutofit/>
          </a:bodyPr>
          <a:lstStyle/>
          <a:p>
            <a:pPr marL="0" indent="0">
              <a:buNone/>
            </a:pPr>
            <a:r>
              <a:rPr lang="fr-FR" sz="1800" dirty="0" smtClean="0"/>
              <a:t>Création d’une terrasse de café lors du réaménagement du centre-bourg</a:t>
            </a:r>
          </a:p>
          <a:p>
            <a:pPr marL="0" indent="0">
              <a:buNone/>
            </a:pPr>
            <a:r>
              <a:rPr lang="fr-FR" sz="1800" dirty="0" smtClean="0"/>
              <a:t>Le caractère d’espace de rencontre a été renforcé (versus connotation routière)</a:t>
            </a:r>
            <a:endParaRPr lang="fr-FR" sz="1800" dirty="0"/>
          </a:p>
          <a:p>
            <a:pPr marL="0" indent="0">
              <a:buNone/>
            </a:pPr>
            <a:r>
              <a:rPr lang="fr-FR" sz="1800" dirty="0"/>
              <a:t>Un espace dédié aux enfants a été aménagé en contrebas de l’église. Il comprend trois grands jeux adaptés à des âges différents et une grande table de pique-nique.</a:t>
            </a:r>
          </a:p>
          <a:p>
            <a:pPr marL="0" indent="0">
              <a:buNone/>
            </a:pPr>
            <a:r>
              <a:rPr lang="fr-FR" sz="2000" b="1" dirty="0" smtClean="0"/>
              <a:t> </a:t>
            </a:r>
            <a:endParaRPr lang="fr-FR" sz="1800" dirty="0" smtClean="0"/>
          </a:p>
          <a:p>
            <a:pPr>
              <a:buFontTx/>
              <a:buChar char="-"/>
            </a:pPr>
            <a:endParaRPr lang="fr-FR" sz="1800" dirty="0" smtClean="0"/>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600" spc="-1" dirty="0" err="1" smtClean="0">
                <a:solidFill>
                  <a:schemeClr val="bg1"/>
                </a:solidFill>
                <a:uFill>
                  <a:solidFill>
                    <a:srgbClr val="FFFFFF"/>
                  </a:solidFill>
                </a:uFill>
                <a:latin typeface="Tahoma"/>
                <a:ea typeface="Tahoma"/>
              </a:rPr>
              <a:t>Gueltas</a:t>
            </a:r>
            <a:r>
              <a:rPr lang="fr-FR" sz="2600" spc="-1" dirty="0" smtClean="0">
                <a:solidFill>
                  <a:schemeClr val="bg1"/>
                </a:solidFill>
                <a:uFill>
                  <a:solidFill>
                    <a:srgbClr val="FFFFFF"/>
                  </a:solidFill>
                </a:uFill>
                <a:latin typeface="Tahoma"/>
                <a:ea typeface="Tahoma"/>
              </a:rPr>
              <a:t> </a:t>
            </a:r>
            <a:r>
              <a:rPr lang="fr-FR" sz="2600" spc="-1" dirty="0" smtClean="0">
                <a:solidFill>
                  <a:schemeClr val="bg1"/>
                </a:solidFill>
                <a:uFill>
                  <a:solidFill>
                    <a:srgbClr val="FFFFFF"/>
                  </a:solidFill>
                </a:uFill>
                <a:ea typeface="Tahoma"/>
              </a:rPr>
              <a:t>(550 </a:t>
            </a:r>
            <a:r>
              <a:rPr lang="fr-FR" sz="2600" spc="-1" dirty="0" err="1" smtClean="0">
                <a:solidFill>
                  <a:schemeClr val="bg1"/>
                </a:solidFill>
                <a:uFill>
                  <a:solidFill>
                    <a:srgbClr val="FFFFFF"/>
                  </a:solidFill>
                </a:uFill>
                <a:ea typeface="Tahoma"/>
              </a:rPr>
              <a:t>hab</a:t>
            </a:r>
            <a:r>
              <a:rPr lang="fr-FR" sz="2600" spc="-1" dirty="0" smtClean="0">
                <a:solidFill>
                  <a:schemeClr val="bg1"/>
                </a:solidFill>
                <a:uFill>
                  <a:solidFill>
                    <a:srgbClr val="FFFFFF"/>
                  </a:solidFill>
                </a:uFill>
                <a:ea typeface="Tahoma"/>
              </a:rPr>
              <a:t>)</a:t>
            </a:r>
            <a:endParaRPr lang="fr-FR" sz="2600" strike="noStrike" spc="-1" dirty="0" smtClean="0">
              <a:solidFill>
                <a:schemeClr val="bg1"/>
              </a:solidFill>
              <a:uFill>
                <a:solidFill>
                  <a:srgbClr val="FFFFFF"/>
                </a:solidFill>
              </a:uFill>
            </a:endParaRPr>
          </a:p>
          <a:p>
            <a:pPr marL="216000" indent="-215640">
              <a:lnSpc>
                <a:spcPct val="100000"/>
              </a:lnSpc>
            </a:pPr>
            <a:r>
              <a:rPr lang="fr-FR" sz="1400" b="0" strike="noStrike" spc="-1" dirty="0" smtClean="0">
                <a:solidFill>
                  <a:schemeClr val="bg1"/>
                </a:solidFill>
                <a:uFill>
                  <a:solidFill>
                    <a:srgbClr val="FFFFFF"/>
                  </a:solidFill>
                </a:uFill>
                <a:latin typeface="Arial"/>
              </a:rPr>
              <a:t>En 2008</a:t>
            </a:r>
            <a:endParaRPr lang="fr-FR" sz="1400" b="0" strike="noStrike" spc="-1" dirty="0">
              <a:solidFill>
                <a:schemeClr val="bg1"/>
              </a:solidFill>
              <a:uFill>
                <a:solidFill>
                  <a:srgbClr val="FFFFFF"/>
                </a:solidFill>
              </a:uFill>
              <a:latin typeface="Arial"/>
            </a:endParaRPr>
          </a:p>
          <a:p>
            <a:pPr marL="216000" indent="-215640">
              <a:lnSpc>
                <a:spcPct val="100000"/>
              </a:lnSpc>
            </a:pPr>
            <a:endParaRPr lang="fr-FR" sz="1400" b="0" strike="noStrike" spc="-1" dirty="0">
              <a:solidFill>
                <a:schemeClr val="bg1"/>
              </a:solidFill>
              <a:uFill>
                <a:solidFill>
                  <a:srgbClr val="FFFFFF"/>
                </a:solidFill>
              </a:uFill>
              <a:latin typeface="Aria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571752"/>
            <a:ext cx="7620000" cy="4286250"/>
          </a:xfrm>
          <a:prstGeom prst="rect">
            <a:avLst/>
          </a:prstGeom>
        </p:spPr>
      </p:pic>
    </p:spTree>
    <p:extLst>
      <p:ext uri="{BB962C8B-B14F-4D97-AF65-F5344CB8AC3E}">
        <p14:creationId xmlns:p14="http://schemas.microsoft.com/office/powerpoint/2010/main" val="698517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64088" y="1916988"/>
            <a:ext cx="3402785" cy="2549935"/>
          </a:xfrm>
          <a:prstGeom prst="rect">
            <a:avLst/>
          </a:prstGeom>
        </p:spPr>
      </p:pic>
      <p:sp>
        <p:nvSpPr>
          <p:cNvPr id="2" name="Titre 1"/>
          <p:cNvSpPr>
            <a:spLocks noGrp="1"/>
          </p:cNvSpPr>
          <p:nvPr>
            <p:ph type="title"/>
          </p:nvPr>
        </p:nvSpPr>
        <p:spPr>
          <a:xfrm>
            <a:off x="628650" y="0"/>
            <a:ext cx="7886700" cy="1325563"/>
          </a:xfrm>
        </p:spPr>
        <p:txBody>
          <a:bodyPr>
            <a:normAutofit/>
          </a:bodyPr>
          <a:lstStyle/>
          <a:p>
            <a:r>
              <a:rPr lang="fr-FR" sz="3600" b="1" dirty="0" smtClean="0">
                <a:solidFill>
                  <a:srgbClr val="0070C0"/>
                </a:solidFill>
              </a:rPr>
              <a:t>Création d’une halle de marché</a:t>
            </a:r>
            <a:endParaRPr lang="fr-FR" sz="3600" b="1" dirty="0">
              <a:solidFill>
                <a:srgbClr val="0070C0"/>
              </a:solidFill>
            </a:endParaRPr>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600" spc="-1" dirty="0" err="1" smtClean="0">
                <a:solidFill>
                  <a:schemeClr val="bg1"/>
                </a:solidFill>
                <a:uFill>
                  <a:solidFill>
                    <a:srgbClr val="FFFFFF"/>
                  </a:solidFill>
                </a:uFill>
                <a:latin typeface="Tahoma"/>
                <a:ea typeface="Tahoma"/>
              </a:rPr>
              <a:t>Riec-sur-Bélon</a:t>
            </a:r>
            <a:r>
              <a:rPr lang="fr-FR" sz="2600" spc="-1" dirty="0" smtClean="0">
                <a:solidFill>
                  <a:schemeClr val="bg1"/>
                </a:solidFill>
                <a:uFill>
                  <a:solidFill>
                    <a:srgbClr val="FFFFFF"/>
                  </a:solidFill>
                </a:uFill>
                <a:latin typeface="Tahoma"/>
                <a:ea typeface="Tahoma"/>
              </a:rPr>
              <a:t> </a:t>
            </a:r>
            <a:r>
              <a:rPr lang="fr-FR" sz="2600" spc="-1" dirty="0" smtClean="0">
                <a:solidFill>
                  <a:schemeClr val="bg1"/>
                </a:solidFill>
                <a:uFill>
                  <a:solidFill>
                    <a:srgbClr val="FFFFFF"/>
                  </a:solidFill>
                </a:uFill>
                <a:ea typeface="Tahoma"/>
              </a:rPr>
              <a:t>(4250 </a:t>
            </a:r>
            <a:r>
              <a:rPr lang="fr-FR" sz="2600" spc="-1" dirty="0" err="1" smtClean="0">
                <a:solidFill>
                  <a:schemeClr val="bg1"/>
                </a:solidFill>
                <a:uFill>
                  <a:solidFill>
                    <a:srgbClr val="FFFFFF"/>
                  </a:solidFill>
                </a:uFill>
                <a:ea typeface="Tahoma"/>
              </a:rPr>
              <a:t>hab</a:t>
            </a:r>
            <a:r>
              <a:rPr lang="fr-FR" sz="2600" spc="-1" dirty="0" smtClean="0">
                <a:solidFill>
                  <a:schemeClr val="bg1"/>
                </a:solidFill>
                <a:uFill>
                  <a:solidFill>
                    <a:srgbClr val="FFFFFF"/>
                  </a:solidFill>
                </a:uFill>
                <a:ea typeface="Tahoma"/>
              </a:rPr>
              <a:t>)</a:t>
            </a:r>
            <a:endParaRPr lang="fr-FR" sz="2600" strike="noStrike" spc="-1" dirty="0" smtClean="0">
              <a:solidFill>
                <a:schemeClr val="bg1"/>
              </a:solidFill>
              <a:uFill>
                <a:solidFill>
                  <a:srgbClr val="FFFFFF"/>
                </a:solidFill>
              </a:uFill>
            </a:endParaRPr>
          </a:p>
          <a:p>
            <a:pPr marL="216000" indent="-215640">
              <a:lnSpc>
                <a:spcPct val="100000"/>
              </a:lnSpc>
            </a:pPr>
            <a:r>
              <a:rPr lang="fr-FR" sz="1400" b="0" strike="noStrike" spc="-1" dirty="0" smtClean="0">
                <a:solidFill>
                  <a:schemeClr val="bg1"/>
                </a:solidFill>
                <a:uFill>
                  <a:solidFill>
                    <a:srgbClr val="FFFFFF"/>
                  </a:solidFill>
                </a:uFill>
                <a:latin typeface="Arial"/>
              </a:rPr>
              <a:t>En 2008</a:t>
            </a:r>
            <a:endParaRPr lang="fr-FR" sz="1400" b="0" strike="noStrike" spc="-1" dirty="0">
              <a:solidFill>
                <a:schemeClr val="bg1"/>
              </a:solidFill>
              <a:uFill>
                <a:solidFill>
                  <a:srgbClr val="FFFFFF"/>
                </a:solidFill>
              </a:uFill>
              <a:latin typeface="Arial"/>
            </a:endParaRPr>
          </a:p>
          <a:p>
            <a:pPr marL="216000" indent="-215640">
              <a:lnSpc>
                <a:spcPct val="100000"/>
              </a:lnSpc>
            </a:pPr>
            <a:endParaRPr lang="fr-FR" sz="1400" b="0" strike="noStrike" spc="-1" dirty="0">
              <a:solidFill>
                <a:schemeClr val="bg1"/>
              </a:solidFill>
              <a:uFill>
                <a:solidFill>
                  <a:srgbClr val="FFFFFF"/>
                </a:solidFill>
              </a:uFill>
              <a:latin typeface="Arial"/>
            </a:endParaRPr>
          </a:p>
        </p:txBody>
      </p:sp>
      <p:sp>
        <p:nvSpPr>
          <p:cNvPr id="11" name="Espace réservé du contenu 2"/>
          <p:cNvSpPr>
            <a:spLocks noGrp="1"/>
          </p:cNvSpPr>
          <p:nvPr>
            <p:ph idx="1"/>
          </p:nvPr>
        </p:nvSpPr>
        <p:spPr>
          <a:xfrm>
            <a:off x="764088" y="1139868"/>
            <a:ext cx="8379912" cy="5037095"/>
          </a:xfrm>
        </p:spPr>
        <p:txBody>
          <a:bodyPr>
            <a:normAutofit/>
          </a:bodyPr>
          <a:lstStyle/>
          <a:p>
            <a:pPr marL="0" indent="0">
              <a:buNone/>
            </a:pPr>
            <a:r>
              <a:rPr lang="fr-FR" sz="1800" dirty="0" smtClean="0"/>
              <a:t>Création d’une halle couverte pour dynamiser le marché et intégrer l’accueil touristique</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532" y="3429000"/>
            <a:ext cx="6104468" cy="3433763"/>
          </a:xfrm>
          <a:prstGeom prst="rect">
            <a:avLst/>
          </a:prstGeom>
        </p:spPr>
      </p:pic>
    </p:spTree>
    <p:extLst>
      <p:ext uri="{BB962C8B-B14F-4D97-AF65-F5344CB8AC3E}">
        <p14:creationId xmlns:p14="http://schemas.microsoft.com/office/powerpoint/2010/main" val="1325221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200" b="1" dirty="0" smtClean="0">
                <a:solidFill>
                  <a:srgbClr val="0070C0"/>
                </a:solidFill>
              </a:rPr>
              <a:t>Opération façades et devantures </a:t>
            </a:r>
            <a:r>
              <a:rPr lang="fr-FR" sz="3200" b="1" dirty="0">
                <a:solidFill>
                  <a:srgbClr val="0070C0"/>
                </a:solidFill>
              </a:rPr>
              <a:t>c</a:t>
            </a:r>
            <a:r>
              <a:rPr lang="fr-FR" sz="3200" b="1" dirty="0" smtClean="0">
                <a:solidFill>
                  <a:srgbClr val="0070C0"/>
                </a:solidFill>
              </a:rPr>
              <a:t>ommerciales</a:t>
            </a:r>
            <a:endParaRPr lang="fr-FR" sz="3200" b="1" dirty="0">
              <a:solidFill>
                <a:srgbClr val="0070C0"/>
              </a:solidFill>
            </a:endParaRPr>
          </a:p>
        </p:txBody>
      </p:sp>
      <p:sp>
        <p:nvSpPr>
          <p:cNvPr id="8"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600" spc="-1" dirty="0" smtClean="0">
                <a:solidFill>
                  <a:schemeClr val="bg1"/>
                </a:solidFill>
                <a:uFill>
                  <a:solidFill>
                    <a:srgbClr val="FFFFFF"/>
                  </a:solidFill>
                </a:uFill>
                <a:latin typeface="Tahoma"/>
                <a:ea typeface="Tahoma"/>
              </a:rPr>
              <a:t>Bram </a:t>
            </a:r>
            <a:r>
              <a:rPr lang="fr-FR" sz="2600" spc="-1" dirty="0" smtClean="0">
                <a:solidFill>
                  <a:schemeClr val="bg1"/>
                </a:solidFill>
                <a:uFill>
                  <a:solidFill>
                    <a:srgbClr val="FFFFFF"/>
                  </a:solidFill>
                </a:uFill>
                <a:ea typeface="Tahoma"/>
              </a:rPr>
              <a:t>(6977 </a:t>
            </a:r>
            <a:r>
              <a:rPr lang="fr-FR" sz="2600" spc="-1" dirty="0" err="1" smtClean="0">
                <a:solidFill>
                  <a:schemeClr val="bg1"/>
                </a:solidFill>
                <a:uFill>
                  <a:solidFill>
                    <a:srgbClr val="FFFFFF"/>
                  </a:solidFill>
                </a:uFill>
                <a:ea typeface="Tahoma"/>
              </a:rPr>
              <a:t>hab</a:t>
            </a:r>
            <a:r>
              <a:rPr lang="fr-FR" sz="2600" spc="-1" dirty="0" smtClean="0">
                <a:solidFill>
                  <a:schemeClr val="bg1"/>
                </a:solidFill>
                <a:uFill>
                  <a:solidFill>
                    <a:srgbClr val="FFFFFF"/>
                  </a:solidFill>
                </a:uFill>
                <a:ea typeface="Tahoma"/>
              </a:rPr>
              <a:t>)</a:t>
            </a:r>
            <a:endParaRPr lang="fr-FR" sz="2600" strike="noStrike" spc="-1" dirty="0" smtClean="0">
              <a:solidFill>
                <a:schemeClr val="bg1"/>
              </a:solidFill>
              <a:uFill>
                <a:solidFill>
                  <a:srgbClr val="FFFFFF"/>
                </a:solidFill>
              </a:uFill>
            </a:endParaRPr>
          </a:p>
          <a:p>
            <a:pPr marL="216000" indent="-215640">
              <a:lnSpc>
                <a:spcPct val="100000"/>
              </a:lnSpc>
            </a:pPr>
            <a:r>
              <a:rPr lang="fr-FR" sz="1400" b="0" strike="noStrike" spc="-1" dirty="0" smtClean="0">
                <a:solidFill>
                  <a:schemeClr val="bg1"/>
                </a:solidFill>
                <a:uFill>
                  <a:solidFill>
                    <a:srgbClr val="FFFFFF"/>
                  </a:solidFill>
                </a:uFill>
                <a:latin typeface="Arial"/>
              </a:rPr>
              <a:t>En 2008</a:t>
            </a:r>
            <a:endParaRPr lang="fr-FR" sz="1400" b="0" strike="noStrike" spc="-1" dirty="0">
              <a:solidFill>
                <a:schemeClr val="bg1"/>
              </a:solidFill>
              <a:uFill>
                <a:solidFill>
                  <a:srgbClr val="FFFFFF"/>
                </a:solidFill>
              </a:uFill>
              <a:latin typeface="Arial"/>
            </a:endParaRPr>
          </a:p>
          <a:p>
            <a:pPr marL="216000" indent="-215640">
              <a:lnSpc>
                <a:spcPct val="100000"/>
              </a:lnSpc>
            </a:pPr>
            <a:endParaRPr lang="fr-FR" sz="1400" b="0" strike="noStrike" spc="-1" dirty="0">
              <a:solidFill>
                <a:schemeClr val="bg1"/>
              </a:solidFill>
              <a:uFill>
                <a:solidFill>
                  <a:srgbClr val="FFFFFF"/>
                </a:solidFill>
              </a:uFill>
              <a:latin typeface="Aria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970825"/>
            <a:ext cx="4565034" cy="1930534"/>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0304" r="6418"/>
          <a:stretch/>
        </p:blipFill>
        <p:spPr>
          <a:xfrm>
            <a:off x="659262" y="4130022"/>
            <a:ext cx="4534422" cy="2692203"/>
          </a:xfrm>
          <a:prstGeom prst="rect">
            <a:avLst/>
          </a:prstGeom>
        </p:spPr>
      </p:pic>
      <p:sp>
        <p:nvSpPr>
          <p:cNvPr id="10" name="Espace réservé du contenu 2"/>
          <p:cNvSpPr>
            <a:spLocks noGrp="1"/>
          </p:cNvSpPr>
          <p:nvPr>
            <p:ph idx="1"/>
          </p:nvPr>
        </p:nvSpPr>
        <p:spPr>
          <a:xfrm>
            <a:off x="628650" y="1139868"/>
            <a:ext cx="8299450" cy="5037095"/>
          </a:xfrm>
        </p:spPr>
        <p:txBody>
          <a:bodyPr>
            <a:normAutofit/>
          </a:bodyPr>
          <a:lstStyle/>
          <a:p>
            <a:pPr marL="0" indent="0">
              <a:buNone/>
            </a:pPr>
            <a:r>
              <a:rPr lang="fr-FR" sz="1800" dirty="0" smtClean="0"/>
              <a:t>Sur la base d’un document de référence et avec l’appui du CAUE, la collectivité </a:t>
            </a:r>
            <a:r>
              <a:rPr lang="fr-FR" sz="1800" dirty="0"/>
              <a:t>subventionne </a:t>
            </a:r>
            <a:r>
              <a:rPr lang="fr-FR" sz="1800" dirty="0" smtClean="0"/>
              <a:t>70 % </a:t>
            </a:r>
            <a:r>
              <a:rPr lang="fr-FR" sz="1800" dirty="0"/>
              <a:t>du montant total </a:t>
            </a:r>
            <a:r>
              <a:rPr lang="fr-FR" sz="1800" dirty="0" smtClean="0"/>
              <a:t>HT (max 7500 euros). </a:t>
            </a:r>
          </a:p>
        </p:txBody>
      </p:sp>
      <p:pic>
        <p:nvPicPr>
          <p:cNvPr id="6" name="Image 5"/>
          <p:cNvPicPr>
            <a:picLocks noChangeAspect="1"/>
          </p:cNvPicPr>
          <p:nvPr/>
        </p:nvPicPr>
        <p:blipFill>
          <a:blip r:embed="rId5"/>
          <a:stretch>
            <a:fillRect/>
          </a:stretch>
        </p:blipFill>
        <p:spPr>
          <a:xfrm>
            <a:off x="5473875" y="2027955"/>
            <a:ext cx="3654506" cy="4830046"/>
          </a:xfrm>
          <a:prstGeom prst="rect">
            <a:avLst/>
          </a:prstGeom>
        </p:spPr>
      </p:pic>
    </p:spTree>
    <p:extLst>
      <p:ext uri="{BB962C8B-B14F-4D97-AF65-F5344CB8AC3E}">
        <p14:creationId xmlns:p14="http://schemas.microsoft.com/office/powerpoint/2010/main" val="1676255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98104" y="2150293"/>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Accompagner les porteurs de projet et </a:t>
            </a:r>
            <a:r>
              <a:rPr lang="fr-FR" dirty="0" smtClean="0"/>
              <a:t>les commerçants existants</a:t>
            </a:r>
            <a:endParaRPr lang="fr-FR" dirty="0"/>
          </a:p>
        </p:txBody>
      </p:sp>
      <p:sp>
        <p:nvSpPr>
          <p:cNvPr id="8" name="Rectangle à coins arrondis 7"/>
          <p:cNvSpPr/>
          <p:nvPr/>
        </p:nvSpPr>
        <p:spPr>
          <a:xfrm>
            <a:off x="398104" y="5030313"/>
            <a:ext cx="2212250" cy="7150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fr-FR" dirty="0" smtClean="0"/>
              <a:t>Animer et Générer </a:t>
            </a:r>
            <a:r>
              <a:rPr lang="fr-FR" dirty="0"/>
              <a:t>de la fréquentation</a:t>
            </a:r>
          </a:p>
        </p:txBody>
      </p:sp>
      <p:pic>
        <p:nvPicPr>
          <p:cNvPr id="10" name="Image 10"/>
          <p:cNvPicPr/>
          <p:nvPr/>
        </p:nvPicPr>
        <p:blipFill>
          <a:blip r:embed="rId3"/>
          <a:stretch/>
        </p:blipFill>
        <p:spPr>
          <a:xfrm>
            <a:off x="-1" y="6073200"/>
            <a:ext cx="9143735" cy="784800"/>
          </a:xfrm>
          <a:prstGeom prst="rect">
            <a:avLst/>
          </a:prstGeom>
          <a:ln>
            <a:noFill/>
          </a:ln>
        </p:spPr>
      </p:pic>
      <p:pic>
        <p:nvPicPr>
          <p:cNvPr id="11" name="Picture 3"/>
          <p:cNvPicPr/>
          <p:nvPr/>
        </p:nvPicPr>
        <p:blipFill>
          <a:blip r:embed="rId4"/>
          <a:srcRect t="8229"/>
          <a:stretch/>
        </p:blipFill>
        <p:spPr>
          <a:xfrm>
            <a:off x="-62630" y="6253920"/>
            <a:ext cx="2025360" cy="604080"/>
          </a:xfrm>
          <a:prstGeom prst="rect">
            <a:avLst/>
          </a:prstGeom>
          <a:ln>
            <a:noFill/>
          </a:ln>
        </p:spPr>
      </p:pic>
      <p:sp>
        <p:nvSpPr>
          <p:cNvPr id="12" name="ZoneTexte 11"/>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34</a:t>
            </a:fld>
            <a:endParaRPr lang="fr-FR" dirty="0"/>
          </a:p>
        </p:txBody>
      </p:sp>
      <p:sp>
        <p:nvSpPr>
          <p:cNvPr id="14" name="Rectangle à coins arrondis 13"/>
          <p:cNvSpPr/>
          <p:nvPr/>
        </p:nvSpPr>
        <p:spPr>
          <a:xfrm>
            <a:off x="381977" y="1011288"/>
            <a:ext cx="2228377" cy="1021556"/>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dirty="0"/>
              <a:t>Animer une politique locale du commerce</a:t>
            </a:r>
          </a:p>
        </p:txBody>
      </p:sp>
      <p:sp>
        <p:nvSpPr>
          <p:cNvPr id="9"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Leviers d’action</a:t>
            </a:r>
            <a:endParaRPr lang="fr-FR" sz="1800" b="0" strike="noStrike" spc="-1" dirty="0">
              <a:solidFill>
                <a:srgbClr val="000000"/>
              </a:solidFill>
              <a:uFill>
                <a:solidFill>
                  <a:srgbClr val="FFFFFF"/>
                </a:solidFill>
              </a:uFill>
              <a:latin typeface="Arial"/>
            </a:endParaRPr>
          </a:p>
        </p:txBody>
      </p:sp>
      <p:sp>
        <p:nvSpPr>
          <p:cNvPr id="16" name="ZoneTexte 15"/>
          <p:cNvSpPr txBox="1"/>
          <p:nvPr/>
        </p:nvSpPr>
        <p:spPr>
          <a:xfrm>
            <a:off x="2902858" y="975539"/>
            <a:ext cx="6330180" cy="3585597"/>
          </a:xfrm>
          <a:prstGeom prst="rect">
            <a:avLst/>
          </a:prstGeom>
          <a:noFill/>
        </p:spPr>
        <p:txBody>
          <a:bodyPr wrap="square" rtlCol="0">
            <a:spAutoFit/>
          </a:bodyPr>
          <a:lstStyle/>
          <a:p>
            <a:r>
              <a:rPr lang="fr-FR" sz="2000" b="1" dirty="0" smtClean="0"/>
              <a:t>Maintenir des créateurs de flux</a:t>
            </a:r>
          </a:p>
          <a:p>
            <a:pPr marL="285750" indent="-285750">
              <a:buFontTx/>
              <a:buChar char="-"/>
            </a:pPr>
            <a:r>
              <a:rPr lang="fr-FR" dirty="0" smtClean="0"/>
              <a:t>Équipement publics (dont culture et enfance), pépinières d’entreprise, maison médicale</a:t>
            </a:r>
          </a:p>
          <a:p>
            <a:pPr marL="342900" indent="-342900">
              <a:buFontTx/>
              <a:buChar char="-"/>
            </a:pPr>
            <a:endParaRPr lang="fr-FR" sz="2000" dirty="0"/>
          </a:p>
          <a:p>
            <a:r>
              <a:rPr lang="fr-FR" sz="1900" b="1" dirty="0" smtClean="0"/>
              <a:t>Capter une clientèle touristique ou de </a:t>
            </a:r>
            <a:r>
              <a:rPr lang="fr-FR" sz="1900" b="1" dirty="0" err="1" smtClean="0"/>
              <a:t>loirirs</a:t>
            </a:r>
            <a:endParaRPr lang="fr-FR" sz="1900" b="1" dirty="0" smtClean="0"/>
          </a:p>
          <a:p>
            <a:r>
              <a:rPr lang="fr-FR" dirty="0" smtClean="0"/>
              <a:t>- Patrimoine bâti et paysager, parcours, activités </a:t>
            </a:r>
          </a:p>
          <a:p>
            <a:pPr marL="342900" indent="-342900">
              <a:buFontTx/>
              <a:buChar char="-"/>
            </a:pPr>
            <a:endParaRPr lang="fr-FR" sz="2000" dirty="0"/>
          </a:p>
          <a:p>
            <a:r>
              <a:rPr lang="fr-FR" sz="2000" b="1" dirty="0" smtClean="0"/>
              <a:t>Proposer des événements culturels, sportifs ou commerciaux</a:t>
            </a:r>
          </a:p>
          <a:p>
            <a:pPr marL="285750" indent="-285750">
              <a:buFontTx/>
              <a:buChar char="-"/>
            </a:pPr>
            <a:r>
              <a:rPr lang="fr-FR" dirty="0" smtClean="0"/>
              <a:t>Festival, Land Art, </a:t>
            </a:r>
          </a:p>
          <a:p>
            <a:pPr marL="285750" indent="-285750">
              <a:buFontTx/>
              <a:buChar char="-"/>
            </a:pPr>
            <a:r>
              <a:rPr lang="fr-FR" dirty="0" smtClean="0"/>
              <a:t>Semaines commerciales, jeux des vitrines, piétonisation éphémère</a:t>
            </a:r>
          </a:p>
        </p:txBody>
      </p:sp>
      <p:sp>
        <p:nvSpPr>
          <p:cNvPr id="3" name="Accolade ouvrante 2"/>
          <p:cNvSpPr/>
          <p:nvPr/>
        </p:nvSpPr>
        <p:spPr>
          <a:xfrm>
            <a:off x="2610354" y="1011287"/>
            <a:ext cx="292504" cy="4875945"/>
          </a:xfrm>
          <a:prstGeom prst="leftBrace">
            <a:avLst>
              <a:gd name="adj1" fmla="val 8333"/>
              <a:gd name="adj2" fmla="val 90629"/>
            </a:avLst>
          </a:pr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7" name="Rectangle à coins arrondis 6"/>
          <p:cNvSpPr/>
          <p:nvPr/>
        </p:nvSpPr>
        <p:spPr>
          <a:xfrm>
            <a:off x="398104" y="3595595"/>
            <a:ext cx="221225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t>Aménager des espaces </a:t>
            </a:r>
            <a:r>
              <a:rPr lang="fr-FR" dirty="0" smtClean="0"/>
              <a:t>publics avec </a:t>
            </a:r>
            <a:r>
              <a:rPr lang="fr-FR" dirty="0"/>
              <a:t>les yeux d’un </a:t>
            </a:r>
            <a:r>
              <a:rPr lang="fr-FR" dirty="0" smtClean="0"/>
              <a:t>client/usager</a:t>
            </a:r>
            <a:endParaRPr lang="fr-FR" dirty="0"/>
          </a:p>
        </p:txBody>
      </p:sp>
    </p:spTree>
    <p:extLst>
      <p:ext uri="{BB962C8B-B14F-4D97-AF65-F5344CB8AC3E}">
        <p14:creationId xmlns:p14="http://schemas.microsoft.com/office/powerpoint/2010/main" val="3341208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100" b="1" dirty="0" smtClean="0">
                <a:solidFill>
                  <a:srgbClr val="0070C0"/>
                </a:solidFill>
              </a:rPr>
              <a:t>Effet vitrine croisé</a:t>
            </a:r>
            <a:endParaRPr lang="fr-FR" sz="3100" b="1" dirty="0">
              <a:solidFill>
                <a:srgbClr val="0070C0"/>
              </a:solidFill>
            </a:endParaRPr>
          </a:p>
        </p:txBody>
      </p:sp>
      <p:sp>
        <p:nvSpPr>
          <p:cNvPr id="3" name="Espace réservé du contenu 2"/>
          <p:cNvSpPr>
            <a:spLocks noGrp="1"/>
          </p:cNvSpPr>
          <p:nvPr>
            <p:ph idx="1"/>
          </p:nvPr>
        </p:nvSpPr>
        <p:spPr>
          <a:xfrm>
            <a:off x="628650" y="1325563"/>
            <a:ext cx="7886700" cy="4851400"/>
          </a:xfrm>
        </p:spPr>
        <p:txBody>
          <a:bodyPr>
            <a:normAutofit/>
          </a:bodyPr>
          <a:lstStyle/>
          <a:p>
            <a:pPr marL="0" indent="0">
              <a:buNone/>
            </a:pPr>
            <a:r>
              <a:rPr lang="fr-FR" sz="2000" dirty="0"/>
              <a:t>Un projet réunissant une maison médicale à l’étage (nouvellement créée) et une épicerie Casino en </a:t>
            </a:r>
            <a:r>
              <a:rPr lang="fr-FR" sz="2000" dirty="0" err="1"/>
              <a:t>rdc</a:t>
            </a:r>
            <a:r>
              <a:rPr lang="fr-FR" sz="2000" dirty="0"/>
              <a:t> (relocalisée le long de l’axe passant)</a:t>
            </a:r>
          </a:p>
          <a:p>
            <a:pPr marL="0" indent="0">
              <a:buNone/>
            </a:pPr>
            <a:r>
              <a:rPr lang="fr-FR" sz="2000" dirty="0"/>
              <a:t>Le projet s’installe dans une dent creuse et a été construit avec la technique traditionnel du </a:t>
            </a:r>
            <a:r>
              <a:rPr lang="fr-FR" sz="2000" dirty="0" smtClean="0"/>
              <a:t>Pisé (sur les conseil du PNR du Livradois-Forez).</a:t>
            </a:r>
            <a:endParaRPr lang="fr-FR" sz="1800" dirty="0" smtClean="0"/>
          </a:p>
          <a:p>
            <a:pPr>
              <a:buFontTx/>
              <a:buChar char="-"/>
            </a:pPr>
            <a:endParaRPr lang="fr-FR" sz="1800" dirty="0" smtClean="0"/>
          </a:p>
        </p:txBody>
      </p:sp>
      <p:pic>
        <p:nvPicPr>
          <p:cNvPr id="12" name="Image 11"/>
          <p:cNvPicPr>
            <a:picLocks noChangeAspect="1"/>
          </p:cNvPicPr>
          <p:nvPr/>
        </p:nvPicPr>
        <p:blipFill>
          <a:blip r:embed="rId3"/>
          <a:stretch>
            <a:fillRect/>
          </a:stretch>
        </p:blipFill>
        <p:spPr>
          <a:xfrm>
            <a:off x="728662" y="3171825"/>
            <a:ext cx="7634288" cy="3543300"/>
          </a:xfrm>
          <a:prstGeom prst="rect">
            <a:avLst/>
          </a:prstGeom>
        </p:spPr>
      </p:pic>
      <p:sp>
        <p:nvSpPr>
          <p:cNvPr id="14" name="Rectangle 13"/>
          <p:cNvSpPr/>
          <p:nvPr/>
        </p:nvSpPr>
        <p:spPr>
          <a:xfrm>
            <a:off x="728662" y="6421070"/>
            <a:ext cx="1891865" cy="276999"/>
          </a:xfrm>
          <a:prstGeom prst="rect">
            <a:avLst/>
          </a:prstGeom>
        </p:spPr>
        <p:txBody>
          <a:bodyPr wrap="none">
            <a:spAutoFit/>
          </a:bodyPr>
          <a:lstStyle/>
          <a:p>
            <a:r>
              <a:rPr lang="fr-FR" sz="1200" dirty="0">
                <a:solidFill>
                  <a:srgbClr val="000000"/>
                </a:solidFill>
                <a:latin typeface="Calibri" panose="020F0502020204030204" pitchFamily="34" charset="0"/>
              </a:rPr>
              <a:t>©Boris </a:t>
            </a:r>
            <a:r>
              <a:rPr lang="fr-FR" sz="1200" dirty="0" smtClean="0">
                <a:solidFill>
                  <a:srgbClr val="000000"/>
                </a:solidFill>
                <a:latin typeface="Calibri" panose="020F0502020204030204" pitchFamily="34" charset="0"/>
              </a:rPr>
              <a:t>Bouchet </a:t>
            </a:r>
            <a:r>
              <a:rPr lang="fr-FR" sz="1200" dirty="0">
                <a:solidFill>
                  <a:srgbClr val="000000"/>
                </a:solidFill>
                <a:latin typeface="Calibri" panose="020F0502020204030204" pitchFamily="34" charset="0"/>
              </a:rPr>
              <a:t>Architecte</a:t>
            </a:r>
            <a:endParaRPr lang="fr-FR" sz="1200" dirty="0">
              <a:solidFill>
                <a:srgbClr val="FFFFFF"/>
              </a:solidFill>
              <a:latin typeface="Arial" panose="020B0604020202020204" pitchFamily="34" charset="0"/>
            </a:endParaRPr>
          </a:p>
        </p:txBody>
      </p:sp>
      <p:sp>
        <p:nvSpPr>
          <p:cNvPr id="6"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800" spc="-1" dirty="0" err="1" smtClean="0">
                <a:solidFill>
                  <a:schemeClr val="bg1"/>
                </a:solidFill>
                <a:uFill>
                  <a:solidFill>
                    <a:srgbClr val="FFFFFF"/>
                  </a:solidFill>
                </a:uFill>
                <a:ea typeface="Tahoma"/>
              </a:rPr>
              <a:t>Marsac</a:t>
            </a:r>
            <a:r>
              <a:rPr lang="fr-FR" sz="2800" spc="-1" dirty="0" smtClean="0">
                <a:solidFill>
                  <a:schemeClr val="bg1"/>
                </a:solidFill>
                <a:uFill>
                  <a:solidFill>
                    <a:srgbClr val="FFFFFF"/>
                  </a:solidFill>
                </a:uFill>
                <a:ea typeface="Tahoma"/>
              </a:rPr>
              <a:t>-en-Livradois (1460hab)</a:t>
            </a:r>
            <a:r>
              <a:rPr lang="fr-FR" sz="2800" strike="noStrike" spc="-1" dirty="0" smtClean="0">
                <a:solidFill>
                  <a:schemeClr val="bg1"/>
                </a:solidFill>
                <a:uFill>
                  <a:solidFill>
                    <a:srgbClr val="FFFFFF"/>
                  </a:solidFill>
                </a:uFill>
                <a:ea typeface="Tahoma"/>
              </a:rPr>
              <a:t> </a:t>
            </a:r>
            <a:endParaRPr lang="fr-FR" sz="2800" strike="noStrike" spc="-1" dirty="0">
              <a:solidFill>
                <a:schemeClr val="bg1"/>
              </a:solidFill>
              <a:uFill>
                <a:solidFill>
                  <a:srgbClr val="FFFFFF"/>
                </a:solidFill>
              </a:uFill>
            </a:endParaRP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p:txBody>
      </p:sp>
    </p:spTree>
    <p:extLst>
      <p:ext uri="{BB962C8B-B14F-4D97-AF65-F5344CB8AC3E}">
        <p14:creationId xmlns:p14="http://schemas.microsoft.com/office/powerpoint/2010/main" val="3022432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25563"/>
          </a:xfrm>
        </p:spPr>
        <p:txBody>
          <a:bodyPr>
            <a:normAutofit/>
          </a:bodyPr>
          <a:lstStyle/>
          <a:p>
            <a:r>
              <a:rPr lang="fr-FR" sz="3100" b="1" dirty="0" smtClean="0">
                <a:solidFill>
                  <a:srgbClr val="0070C0"/>
                </a:solidFill>
              </a:rPr>
              <a:t>STUWA</a:t>
            </a:r>
            <a:endParaRPr lang="fr-FR" sz="3100" b="1" dirty="0">
              <a:solidFill>
                <a:srgbClr val="0070C0"/>
              </a:solidFill>
            </a:endParaRPr>
          </a:p>
        </p:txBody>
      </p:sp>
      <p:sp>
        <p:nvSpPr>
          <p:cNvPr id="3" name="Espace réservé du contenu 2"/>
          <p:cNvSpPr>
            <a:spLocks noGrp="1"/>
          </p:cNvSpPr>
          <p:nvPr>
            <p:ph idx="1"/>
          </p:nvPr>
        </p:nvSpPr>
        <p:spPr>
          <a:xfrm>
            <a:off x="628650" y="1325563"/>
            <a:ext cx="7886700" cy="4851400"/>
          </a:xfrm>
        </p:spPr>
        <p:txBody>
          <a:bodyPr>
            <a:normAutofit/>
          </a:bodyPr>
          <a:lstStyle/>
          <a:p>
            <a:pPr marL="0" indent="0">
              <a:buNone/>
            </a:pPr>
            <a:r>
              <a:rPr lang="fr-FR" sz="2000" dirty="0" smtClean="0"/>
              <a:t>Un parcours d’art contemporain en milieu rural (27 œuvre dans 22 communes).</a:t>
            </a:r>
          </a:p>
          <a:p>
            <a:pPr marL="0" indent="0">
              <a:buNone/>
            </a:pPr>
            <a:r>
              <a:rPr lang="fr-FR" sz="2000" dirty="0" smtClean="0"/>
              <a:t>Les œuvre d’une année sont conservées au moins trois ans.</a:t>
            </a:r>
          </a:p>
          <a:p>
            <a:pPr marL="0" indent="0">
              <a:buNone/>
            </a:pPr>
            <a:r>
              <a:rPr lang="fr-FR" sz="2000" dirty="0" smtClean="0"/>
              <a:t>En parallèle, un fond de mécénat a également été créé avec la fondation de France et les entreprises du territoires pour réhabilité le patrimoine</a:t>
            </a:r>
            <a:endParaRPr lang="fr-FR" sz="1800" dirty="0" smtClean="0"/>
          </a:p>
          <a:p>
            <a:pPr>
              <a:buFontTx/>
              <a:buChar char="-"/>
            </a:pPr>
            <a:endParaRPr lang="fr-FR" sz="1800" dirty="0" smtClean="0"/>
          </a:p>
        </p:txBody>
      </p:sp>
      <p:sp>
        <p:nvSpPr>
          <p:cNvPr id="14" name="Rectangle 13"/>
          <p:cNvSpPr/>
          <p:nvPr/>
        </p:nvSpPr>
        <p:spPr>
          <a:xfrm>
            <a:off x="728662" y="6421070"/>
            <a:ext cx="1891865" cy="276999"/>
          </a:xfrm>
          <a:prstGeom prst="rect">
            <a:avLst/>
          </a:prstGeom>
        </p:spPr>
        <p:txBody>
          <a:bodyPr wrap="none">
            <a:spAutoFit/>
          </a:bodyPr>
          <a:lstStyle/>
          <a:p>
            <a:r>
              <a:rPr lang="fr-FR" sz="1200" dirty="0">
                <a:solidFill>
                  <a:srgbClr val="000000"/>
                </a:solidFill>
                <a:latin typeface="Calibri" panose="020F0502020204030204" pitchFamily="34" charset="0"/>
              </a:rPr>
              <a:t>©Boris </a:t>
            </a:r>
            <a:r>
              <a:rPr lang="fr-FR" sz="1200" dirty="0" smtClean="0">
                <a:solidFill>
                  <a:srgbClr val="000000"/>
                </a:solidFill>
                <a:latin typeface="Calibri" panose="020F0502020204030204" pitchFamily="34" charset="0"/>
              </a:rPr>
              <a:t>Bouchet </a:t>
            </a:r>
            <a:r>
              <a:rPr lang="fr-FR" sz="1200" dirty="0">
                <a:solidFill>
                  <a:srgbClr val="000000"/>
                </a:solidFill>
                <a:latin typeface="Calibri" panose="020F0502020204030204" pitchFamily="34" charset="0"/>
              </a:rPr>
              <a:t>Architecte</a:t>
            </a:r>
            <a:endParaRPr lang="fr-FR" sz="1200" dirty="0">
              <a:solidFill>
                <a:srgbClr val="FFFFFF"/>
              </a:solidFill>
              <a:latin typeface="Arial" panose="020B0604020202020204" pitchFamily="34" charset="0"/>
            </a:endParaRPr>
          </a:p>
        </p:txBody>
      </p:sp>
      <p:sp>
        <p:nvSpPr>
          <p:cNvPr id="6" name="CustomShape 1"/>
          <p:cNvSpPr/>
          <p:nvPr/>
        </p:nvSpPr>
        <p:spPr>
          <a:xfrm rot="16200000">
            <a:off x="-3147163" y="3147165"/>
            <a:ext cx="6858003" cy="563670"/>
          </a:xfrm>
          <a:prstGeom prst="rect">
            <a:avLst/>
          </a:prstGeom>
          <a:solidFill>
            <a:schemeClr val="accent2"/>
          </a:solid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2800" b="1" strike="noStrike" spc="-1" dirty="0" smtClean="0">
                <a:solidFill>
                  <a:schemeClr val="bg1"/>
                </a:solidFill>
                <a:uFill>
                  <a:solidFill>
                    <a:srgbClr val="FFFFFF"/>
                  </a:solidFill>
                </a:uFill>
                <a:latin typeface="Tahoma"/>
                <a:ea typeface="Tahoma"/>
              </a:rPr>
              <a:t>Exemple </a:t>
            </a:r>
            <a:r>
              <a:rPr lang="fr-FR" sz="2800" spc="-1" dirty="0" smtClean="0">
                <a:solidFill>
                  <a:schemeClr val="bg1"/>
                </a:solidFill>
                <a:uFill>
                  <a:solidFill>
                    <a:srgbClr val="FFFFFF"/>
                  </a:solidFill>
                </a:uFill>
                <a:ea typeface="Tahoma"/>
              </a:rPr>
              <a:t>CC Sundgau (61800 </a:t>
            </a:r>
            <a:r>
              <a:rPr lang="fr-FR" sz="2800" spc="-1" dirty="0" err="1" smtClean="0">
                <a:solidFill>
                  <a:schemeClr val="bg1"/>
                </a:solidFill>
                <a:uFill>
                  <a:solidFill>
                    <a:srgbClr val="FFFFFF"/>
                  </a:solidFill>
                </a:uFill>
                <a:ea typeface="Tahoma"/>
              </a:rPr>
              <a:t>hab</a:t>
            </a:r>
            <a:r>
              <a:rPr lang="fr-FR" sz="2800" spc="-1" dirty="0" smtClean="0">
                <a:solidFill>
                  <a:schemeClr val="bg1"/>
                </a:solidFill>
                <a:uFill>
                  <a:solidFill>
                    <a:srgbClr val="FFFFFF"/>
                  </a:solidFill>
                </a:uFill>
                <a:ea typeface="Tahoma"/>
              </a:rPr>
              <a:t>)</a:t>
            </a:r>
            <a:r>
              <a:rPr lang="fr-FR" sz="2800" strike="noStrike" spc="-1" dirty="0" smtClean="0">
                <a:solidFill>
                  <a:schemeClr val="bg1"/>
                </a:solidFill>
                <a:uFill>
                  <a:solidFill>
                    <a:srgbClr val="FFFFFF"/>
                  </a:solidFill>
                </a:uFill>
                <a:ea typeface="Tahoma"/>
              </a:rPr>
              <a:t> </a:t>
            </a:r>
            <a:endParaRPr lang="fr-FR" sz="2800" strike="noStrike" spc="-1" dirty="0">
              <a:solidFill>
                <a:schemeClr val="bg1"/>
              </a:solidFill>
              <a:uFill>
                <a:solidFill>
                  <a:srgbClr val="FFFFFF"/>
                </a:solidFill>
              </a:uFill>
            </a:endParaRP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a:p>
            <a:pPr marL="216000" indent="-215640">
              <a:lnSpc>
                <a:spcPct val="100000"/>
              </a:lnSpc>
            </a:pPr>
            <a:endParaRPr lang="fr-FR" sz="1600" b="0" strike="noStrike" spc="-1" dirty="0">
              <a:solidFill>
                <a:schemeClr val="bg1"/>
              </a:solidFill>
              <a:uFill>
                <a:solidFill>
                  <a:srgbClr val="FFFFFF"/>
                </a:solidFill>
              </a:uFill>
              <a:latin typeface="Arial"/>
            </a:endParaRPr>
          </a:p>
        </p:txBody>
      </p:sp>
      <p:pic>
        <p:nvPicPr>
          <p:cNvPr id="4" name="Image 3"/>
          <p:cNvPicPr>
            <a:picLocks noChangeAspect="1"/>
          </p:cNvPicPr>
          <p:nvPr/>
        </p:nvPicPr>
        <p:blipFill>
          <a:blip r:embed="rId3"/>
          <a:stretch>
            <a:fillRect/>
          </a:stretch>
        </p:blipFill>
        <p:spPr>
          <a:xfrm>
            <a:off x="752474" y="3509964"/>
            <a:ext cx="5032639" cy="3348038"/>
          </a:xfrm>
          <a:prstGeom prst="rect">
            <a:avLst/>
          </a:prstGeom>
        </p:spPr>
      </p:pic>
      <p:pic>
        <p:nvPicPr>
          <p:cNvPr id="5" name="Image 4"/>
          <p:cNvPicPr>
            <a:picLocks noChangeAspect="1"/>
          </p:cNvPicPr>
          <p:nvPr/>
        </p:nvPicPr>
        <p:blipFill>
          <a:blip r:embed="rId4"/>
          <a:stretch>
            <a:fillRect/>
          </a:stretch>
        </p:blipFill>
        <p:spPr>
          <a:xfrm>
            <a:off x="5804020" y="3509964"/>
            <a:ext cx="3339980" cy="3348038"/>
          </a:xfrm>
          <a:prstGeom prst="rect">
            <a:avLst/>
          </a:prstGeom>
        </p:spPr>
      </p:pic>
    </p:spTree>
    <p:extLst>
      <p:ext uri="{BB962C8B-B14F-4D97-AF65-F5344CB8AC3E}">
        <p14:creationId xmlns:p14="http://schemas.microsoft.com/office/powerpoint/2010/main" val="4084908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3877" y="873369"/>
            <a:ext cx="8495323" cy="5078313"/>
          </a:xfrm>
          <a:prstGeom prst="rect">
            <a:avLst/>
          </a:prstGeom>
          <a:noFill/>
        </p:spPr>
        <p:txBody>
          <a:bodyPr wrap="square" rtlCol="0">
            <a:spAutoFit/>
          </a:bodyPr>
          <a:lstStyle/>
          <a:p>
            <a:pPr marL="285750" indent="-285750">
              <a:buFont typeface="Arial" panose="020B0604020202020204" pitchFamily="34" charset="0"/>
              <a:buChar char="•"/>
            </a:pPr>
            <a:r>
              <a:rPr lang="fr-FR" b="1" dirty="0"/>
              <a:t>L’attractivité d’un centre-bourg est à la fois liée à la densité de population et d’emplois, aux flux qui le traversent, </a:t>
            </a:r>
            <a:r>
              <a:rPr lang="fr-FR" b="1" dirty="0" smtClean="0"/>
              <a:t>aux équipements </a:t>
            </a:r>
            <a:r>
              <a:rPr lang="fr-FR" b="1" dirty="0"/>
              <a:t>qui y sont implantés et à son identité</a:t>
            </a:r>
            <a:r>
              <a:rPr lang="fr-FR" b="1" dirty="0" smtClean="0"/>
              <a:t>.</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smtClean="0"/>
              <a:t>La </a:t>
            </a:r>
            <a:r>
              <a:rPr lang="fr-FR" b="1" dirty="0"/>
              <a:t>gouvernance et les documents de planification doivent permettre de réguler la concurrence territoriale et de </a:t>
            </a:r>
            <a:r>
              <a:rPr lang="fr-FR" b="1" dirty="0" smtClean="0"/>
              <a:t>porter un projet cohérent à l’échelle du bassin de vie.</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smtClean="0"/>
              <a:t>La </a:t>
            </a:r>
            <a:r>
              <a:rPr lang="fr-FR" b="1" dirty="0"/>
              <a:t>vitalité commerciale et économique d’un centre-bourg dépend de la capacité des collectivités locales à </a:t>
            </a:r>
            <a:r>
              <a:rPr lang="fr-FR" b="1" dirty="0" smtClean="0"/>
              <a:t>mobiliser les </a:t>
            </a:r>
            <a:r>
              <a:rPr lang="fr-FR" b="1" dirty="0"/>
              <a:t>professionnels concernés et </a:t>
            </a:r>
            <a:r>
              <a:rPr lang="fr-FR" b="1" dirty="0" err="1"/>
              <a:t>co</a:t>
            </a:r>
            <a:r>
              <a:rPr lang="fr-FR" b="1" dirty="0"/>
              <a:t>-définir avec eux une stratégie globale et une communication unique</a:t>
            </a:r>
            <a:r>
              <a:rPr lang="fr-FR" b="1" dirty="0" smtClean="0"/>
              <a:t>.</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smtClean="0"/>
              <a:t>L’adaptation </a:t>
            </a:r>
            <a:r>
              <a:rPr lang="fr-FR" b="1" dirty="0"/>
              <a:t>aux nouveaux modes de vie et de consommation implique plus d’innovation et de différenciation dans </a:t>
            </a:r>
            <a:r>
              <a:rPr lang="fr-FR" b="1" dirty="0" smtClean="0"/>
              <a:t>les produits </a:t>
            </a:r>
            <a:r>
              <a:rPr lang="fr-FR" b="1" dirty="0"/>
              <a:t>et les services proposés, en s’appuyant notamment sur des expérimentations</a:t>
            </a:r>
            <a:r>
              <a:rPr lang="fr-FR" b="1"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t>Favoriser </a:t>
            </a:r>
            <a:r>
              <a:rPr lang="fr-FR" b="1" dirty="0"/>
              <a:t>une pratique quotidienne, ou plus occasionnelle, du centre-bourg implique de réaffirmer sont rôle de </a:t>
            </a:r>
            <a:r>
              <a:rPr lang="fr-FR" b="1" dirty="0" smtClean="0"/>
              <a:t>centralité par </a:t>
            </a:r>
            <a:r>
              <a:rPr lang="fr-FR" b="1" dirty="0"/>
              <a:t>des espaces publics apaisés, par des animations régulières et </a:t>
            </a:r>
            <a:r>
              <a:rPr lang="fr-FR" b="1" dirty="0" smtClean="0"/>
              <a:t>une accessibilité facilitée.</a:t>
            </a:r>
          </a:p>
        </p:txBody>
      </p:sp>
      <p:pic>
        <p:nvPicPr>
          <p:cNvPr id="3" name="Image 10"/>
          <p:cNvPicPr/>
          <p:nvPr/>
        </p:nvPicPr>
        <p:blipFill>
          <a:blip r:embed="rId3"/>
          <a:stretch/>
        </p:blipFill>
        <p:spPr>
          <a:xfrm>
            <a:off x="265" y="6140061"/>
            <a:ext cx="9143735" cy="784800"/>
          </a:xfrm>
          <a:prstGeom prst="rect">
            <a:avLst/>
          </a:prstGeom>
          <a:ln>
            <a:noFill/>
          </a:ln>
        </p:spPr>
      </p:pic>
      <p:pic>
        <p:nvPicPr>
          <p:cNvPr id="4" name="Picture 3"/>
          <p:cNvPicPr/>
          <p:nvPr/>
        </p:nvPicPr>
        <p:blipFill>
          <a:blip r:embed="rId4"/>
          <a:srcRect t="8229"/>
          <a:stretch/>
        </p:blipFill>
        <p:spPr>
          <a:xfrm>
            <a:off x="-2815" y="6332263"/>
            <a:ext cx="2025360" cy="604080"/>
          </a:xfrm>
          <a:prstGeom prst="rect">
            <a:avLst/>
          </a:prstGeom>
          <a:ln>
            <a:noFill/>
          </a:ln>
        </p:spPr>
      </p:pic>
      <p:sp>
        <p:nvSpPr>
          <p:cNvPr id="6" name="CustomShape 1"/>
          <p:cNvSpPr/>
          <p:nvPr/>
        </p:nvSpPr>
        <p:spPr>
          <a:xfrm>
            <a:off x="398104" y="186774"/>
            <a:ext cx="8347524"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5 idées à retenir</a:t>
            </a: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9386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7889" y="-1237218"/>
            <a:ext cx="6576646" cy="369332"/>
          </a:xfrm>
          <a:prstGeom prst="rect">
            <a:avLst/>
          </a:prstGeom>
          <a:noFill/>
        </p:spPr>
        <p:txBody>
          <a:bodyPr wrap="square" rtlCol="0">
            <a:spAutoFit/>
          </a:bodyPr>
          <a:lstStyle/>
          <a:p>
            <a:r>
              <a:rPr lang="fr-FR" b="1" dirty="0" smtClean="0"/>
              <a:t>Perception d’un consommateur</a:t>
            </a:r>
          </a:p>
        </p:txBody>
      </p:sp>
      <p:pic>
        <p:nvPicPr>
          <p:cNvPr id="10" name="Image 10"/>
          <p:cNvPicPr/>
          <p:nvPr/>
        </p:nvPicPr>
        <p:blipFill>
          <a:blip r:embed="rId3"/>
          <a:stretch/>
        </p:blipFill>
        <p:spPr>
          <a:xfrm>
            <a:off x="265" y="6140061"/>
            <a:ext cx="9143735" cy="784800"/>
          </a:xfrm>
          <a:prstGeom prst="rect">
            <a:avLst/>
          </a:prstGeom>
          <a:ln>
            <a:noFill/>
          </a:ln>
        </p:spPr>
      </p:pic>
      <p:pic>
        <p:nvPicPr>
          <p:cNvPr id="13" name="Picture 3"/>
          <p:cNvPicPr/>
          <p:nvPr/>
        </p:nvPicPr>
        <p:blipFill>
          <a:blip r:embed="rId4"/>
          <a:srcRect t="8229"/>
          <a:stretch/>
        </p:blipFill>
        <p:spPr>
          <a:xfrm>
            <a:off x="-2815" y="6332263"/>
            <a:ext cx="2025360" cy="604080"/>
          </a:xfrm>
          <a:prstGeom prst="rect">
            <a:avLst/>
          </a:prstGeom>
          <a:ln>
            <a:noFill/>
          </a:ln>
        </p:spPr>
      </p:pic>
      <p:sp>
        <p:nvSpPr>
          <p:cNvPr id="14" name="ZoneTexte 13"/>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38</a:t>
            </a:fld>
            <a:endParaRPr lang="fr-FR" dirty="0"/>
          </a:p>
        </p:txBody>
      </p:sp>
      <p:sp>
        <p:nvSpPr>
          <p:cNvPr id="15" name="CustomShape 1"/>
          <p:cNvSpPr/>
          <p:nvPr/>
        </p:nvSpPr>
        <p:spPr>
          <a:xfrm>
            <a:off x="398104" y="186774"/>
            <a:ext cx="8555396" cy="1122744"/>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Focus sur les ORT</a:t>
            </a:r>
          </a:p>
          <a:p>
            <a:pPr>
              <a:lnSpc>
                <a:spcPct val="100000"/>
              </a:lnSpc>
            </a:pPr>
            <a:r>
              <a:rPr lang="fr-FR" sz="2400" spc="-1" dirty="0" smtClean="0">
                <a:solidFill>
                  <a:schemeClr val="bg1">
                    <a:lumMod val="50000"/>
                  </a:schemeClr>
                </a:solidFill>
                <a:uFill>
                  <a:solidFill>
                    <a:srgbClr val="FFFFFF"/>
                  </a:solidFill>
                </a:uFill>
                <a:latin typeface="Tahoma"/>
                <a:ea typeface="Tahoma"/>
              </a:rPr>
              <a:t>Loi Elan</a:t>
            </a:r>
          </a:p>
        </p:txBody>
      </p:sp>
      <p:sp>
        <p:nvSpPr>
          <p:cNvPr id="21" name="ZoneTexte 20"/>
          <p:cNvSpPr txBox="1"/>
          <p:nvPr/>
        </p:nvSpPr>
        <p:spPr>
          <a:xfrm>
            <a:off x="398104" y="1309518"/>
            <a:ext cx="8745896" cy="4462760"/>
          </a:xfrm>
          <a:prstGeom prst="rect">
            <a:avLst/>
          </a:prstGeom>
          <a:noFill/>
        </p:spPr>
        <p:txBody>
          <a:bodyPr wrap="square" rtlCol="0">
            <a:spAutoFit/>
          </a:bodyPr>
          <a:lstStyle/>
          <a:p>
            <a:r>
              <a:rPr lang="fr-FR" b="1" dirty="0"/>
              <a:t>Opération de revitalisation du territoire</a:t>
            </a:r>
          </a:p>
          <a:p>
            <a:pPr lvl="1"/>
            <a:r>
              <a:rPr lang="fr-FR" dirty="0"/>
              <a:t>L’ORT vise une requalification d’ensemble d’un centre-ville dont elle facilite la rénovation du parc de logements, de locaux commerciaux et artisanaux, et plus globalement le tissu urbain, pour créer un cadre de vie attractif propice au développement à long terme du territoire</a:t>
            </a:r>
            <a:r>
              <a:rPr lang="fr-FR" dirty="0" smtClean="0"/>
              <a:t>.</a:t>
            </a:r>
          </a:p>
          <a:p>
            <a:pPr lvl="1"/>
            <a:endParaRPr lang="fr-FR" dirty="0"/>
          </a:p>
          <a:p>
            <a:pPr lvl="1"/>
            <a:r>
              <a:rPr lang="fr-FR" dirty="0" smtClean="0"/>
              <a:t>4 étapes pour construire une ORT</a:t>
            </a:r>
          </a:p>
          <a:p>
            <a:pPr lvl="1"/>
            <a:endParaRPr lang="fr-FR" dirty="0"/>
          </a:p>
          <a:p>
            <a:r>
              <a:rPr lang="fr-FR" dirty="0" smtClean="0"/>
              <a:t>1- Définir </a:t>
            </a:r>
            <a:r>
              <a:rPr lang="fr-FR" b="1" dirty="0"/>
              <a:t>un projet </a:t>
            </a:r>
            <a:r>
              <a:rPr lang="fr-FR" dirty="0"/>
              <a:t>de revitalisation du territoire et </a:t>
            </a:r>
            <a:r>
              <a:rPr lang="fr-FR" b="1" dirty="0"/>
              <a:t>les parties prenantes </a:t>
            </a:r>
            <a:r>
              <a:rPr lang="fr-FR" dirty="0"/>
              <a:t>de l’ORT.</a:t>
            </a:r>
          </a:p>
          <a:p>
            <a:r>
              <a:rPr lang="fr-FR" dirty="0" smtClean="0"/>
              <a:t>2- Préciser </a:t>
            </a:r>
            <a:r>
              <a:rPr lang="fr-FR" dirty="0"/>
              <a:t>le </a:t>
            </a:r>
            <a:r>
              <a:rPr lang="fr-FR" b="1" dirty="0"/>
              <a:t>contenu</a:t>
            </a:r>
            <a:r>
              <a:rPr lang="fr-FR" dirty="0"/>
              <a:t> de la convention (durée, secteurs </a:t>
            </a:r>
            <a:r>
              <a:rPr lang="fr-FR" dirty="0" smtClean="0"/>
              <a:t>d’intervention opérationnels, </a:t>
            </a:r>
            <a:r>
              <a:rPr lang="fr-FR" dirty="0"/>
              <a:t>calendrier, financements et gouvernance).</a:t>
            </a:r>
          </a:p>
          <a:p>
            <a:r>
              <a:rPr lang="fr-FR" dirty="0" smtClean="0"/>
              <a:t>3- Faire </a:t>
            </a:r>
            <a:r>
              <a:rPr lang="fr-FR" dirty="0"/>
              <a:t>délibérer </a:t>
            </a:r>
            <a:r>
              <a:rPr lang="fr-FR" b="1" dirty="0"/>
              <a:t>l’intercommunalité, la ville principale</a:t>
            </a:r>
            <a:r>
              <a:rPr lang="fr-FR" dirty="0"/>
              <a:t>, voire les autres communes volontaires.</a:t>
            </a:r>
          </a:p>
          <a:p>
            <a:r>
              <a:rPr lang="fr-FR" dirty="0" smtClean="0"/>
              <a:t>4- Signer </a:t>
            </a:r>
            <a:r>
              <a:rPr lang="fr-FR" dirty="0"/>
              <a:t>la convention d’ORT avec l’ensemble des partenaires puis la </a:t>
            </a:r>
            <a:r>
              <a:rPr lang="fr-FR" b="1" dirty="0"/>
              <a:t>publier</a:t>
            </a:r>
            <a:r>
              <a:rPr lang="fr-FR" dirty="0" smtClean="0"/>
              <a:t>.</a:t>
            </a:r>
          </a:p>
          <a:p>
            <a:endParaRPr lang="fr-FR" sz="1600" b="1" dirty="0" smtClean="0"/>
          </a:p>
          <a:p>
            <a:r>
              <a:rPr lang="fr-FR" dirty="0" smtClean="0"/>
              <a:t>Document contractuel pour une durée recommandée de </a:t>
            </a:r>
            <a:r>
              <a:rPr lang="fr-FR" b="1" dirty="0" smtClean="0"/>
              <a:t>5 ans</a:t>
            </a:r>
            <a:r>
              <a:rPr lang="fr-FR" dirty="0" smtClean="0"/>
              <a:t>.</a:t>
            </a:r>
          </a:p>
        </p:txBody>
      </p:sp>
    </p:spTree>
    <p:extLst>
      <p:ext uri="{BB962C8B-B14F-4D97-AF65-F5344CB8AC3E}">
        <p14:creationId xmlns:p14="http://schemas.microsoft.com/office/powerpoint/2010/main" val="3773008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7889" y="-1237218"/>
            <a:ext cx="6576646" cy="369332"/>
          </a:xfrm>
          <a:prstGeom prst="rect">
            <a:avLst/>
          </a:prstGeom>
          <a:noFill/>
        </p:spPr>
        <p:txBody>
          <a:bodyPr wrap="square" rtlCol="0">
            <a:spAutoFit/>
          </a:bodyPr>
          <a:lstStyle/>
          <a:p>
            <a:r>
              <a:rPr lang="fr-FR" b="1" dirty="0" smtClean="0"/>
              <a:t>Perception d’un consommateur</a:t>
            </a:r>
          </a:p>
        </p:txBody>
      </p:sp>
      <p:pic>
        <p:nvPicPr>
          <p:cNvPr id="10" name="Image 10"/>
          <p:cNvPicPr/>
          <p:nvPr/>
        </p:nvPicPr>
        <p:blipFill>
          <a:blip r:embed="rId3"/>
          <a:stretch/>
        </p:blipFill>
        <p:spPr>
          <a:xfrm>
            <a:off x="265" y="6140061"/>
            <a:ext cx="9143735" cy="784800"/>
          </a:xfrm>
          <a:prstGeom prst="rect">
            <a:avLst/>
          </a:prstGeom>
          <a:ln>
            <a:noFill/>
          </a:ln>
        </p:spPr>
      </p:pic>
      <p:pic>
        <p:nvPicPr>
          <p:cNvPr id="13" name="Picture 3"/>
          <p:cNvPicPr/>
          <p:nvPr/>
        </p:nvPicPr>
        <p:blipFill>
          <a:blip r:embed="rId4"/>
          <a:srcRect t="8229"/>
          <a:stretch/>
        </p:blipFill>
        <p:spPr>
          <a:xfrm>
            <a:off x="-2815" y="6332263"/>
            <a:ext cx="2025360" cy="604080"/>
          </a:xfrm>
          <a:prstGeom prst="rect">
            <a:avLst/>
          </a:prstGeom>
          <a:ln>
            <a:noFill/>
          </a:ln>
        </p:spPr>
      </p:pic>
      <p:sp>
        <p:nvSpPr>
          <p:cNvPr id="14" name="ZoneTexte 13"/>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39</a:t>
            </a:fld>
            <a:endParaRPr lang="fr-FR" dirty="0"/>
          </a:p>
        </p:txBody>
      </p:sp>
      <p:sp>
        <p:nvSpPr>
          <p:cNvPr id="15" name="CustomShape 1"/>
          <p:cNvSpPr/>
          <p:nvPr/>
        </p:nvSpPr>
        <p:spPr>
          <a:xfrm>
            <a:off x="398104" y="186774"/>
            <a:ext cx="8555396" cy="1122744"/>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800" b="1" spc="-1" dirty="0" smtClean="0">
                <a:solidFill>
                  <a:srgbClr val="EE7F00"/>
                </a:solidFill>
                <a:uFill>
                  <a:solidFill>
                    <a:srgbClr val="FFFFFF"/>
                  </a:solidFill>
                </a:uFill>
                <a:latin typeface="Tahoma"/>
                <a:ea typeface="Tahoma"/>
              </a:rPr>
              <a:t>Focus sur les ORT</a:t>
            </a:r>
          </a:p>
        </p:txBody>
      </p:sp>
      <p:pic>
        <p:nvPicPr>
          <p:cNvPr id="8" name="Imag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006" y="37066"/>
            <a:ext cx="4902994" cy="6887795"/>
          </a:xfrm>
          <a:prstGeom prst="rect">
            <a:avLst/>
          </a:prstGeom>
          <a:noFill/>
          <a:ln>
            <a:noFill/>
          </a:ln>
        </p:spPr>
      </p:pic>
      <p:sp>
        <p:nvSpPr>
          <p:cNvPr id="2" name="ZoneTexte 1"/>
          <p:cNvSpPr txBox="1"/>
          <p:nvPr/>
        </p:nvSpPr>
        <p:spPr>
          <a:xfrm>
            <a:off x="398104" y="1078473"/>
            <a:ext cx="3721834" cy="4801314"/>
          </a:xfrm>
          <a:prstGeom prst="rect">
            <a:avLst/>
          </a:prstGeom>
          <a:noFill/>
        </p:spPr>
        <p:txBody>
          <a:bodyPr wrap="square" rtlCol="0">
            <a:spAutoFit/>
          </a:bodyPr>
          <a:lstStyle/>
          <a:p>
            <a:r>
              <a:rPr lang="fr-FR" dirty="0" smtClean="0"/>
              <a:t>Les avantages de l’ORT</a:t>
            </a:r>
          </a:p>
          <a:p>
            <a:endParaRPr lang="fr-FR" dirty="0" smtClean="0"/>
          </a:p>
          <a:p>
            <a:r>
              <a:rPr lang="fr-FR" b="1" dirty="0" smtClean="0"/>
              <a:t>1- renforcer l’attractivité commerciale en centre-ville </a:t>
            </a:r>
            <a:r>
              <a:rPr lang="fr-FR" dirty="0" smtClean="0"/>
              <a:t>(</a:t>
            </a:r>
            <a:r>
              <a:rPr lang="fr-FR" dirty="0"/>
              <a:t>Suppression autorisation d’exploitation </a:t>
            </a:r>
            <a:r>
              <a:rPr lang="fr-FR" dirty="0" smtClean="0"/>
              <a:t>commerciale, seuil </a:t>
            </a:r>
            <a:r>
              <a:rPr lang="fr-FR" dirty="0"/>
              <a:t>optionnel à partir 5000 ou 2500m²) </a:t>
            </a:r>
            <a:endParaRPr lang="fr-FR" dirty="0" smtClean="0"/>
          </a:p>
          <a:p>
            <a:r>
              <a:rPr lang="fr-FR" b="1" dirty="0" smtClean="0"/>
              <a:t>2- Favoriser la réhabilitation de l’habitat </a:t>
            </a:r>
            <a:r>
              <a:rPr lang="fr-FR" dirty="0" smtClean="0"/>
              <a:t>(Accès prioritaire aux aides ANAH, Eligibilité au </a:t>
            </a:r>
            <a:r>
              <a:rPr lang="fr-FR" dirty="0" err="1" smtClean="0"/>
              <a:t>Denormandie</a:t>
            </a:r>
            <a:r>
              <a:rPr lang="fr-FR" dirty="0" smtClean="0"/>
              <a:t> dans l’ancien)</a:t>
            </a:r>
          </a:p>
          <a:p>
            <a:r>
              <a:rPr lang="fr-FR" b="1" dirty="0" smtClean="0"/>
              <a:t>3- Mieux maitriser le foncier </a:t>
            </a:r>
            <a:r>
              <a:rPr lang="fr-FR" dirty="0" smtClean="0"/>
              <a:t>(droit de préemption renforcé </a:t>
            </a:r>
            <a:r>
              <a:rPr lang="fr-FR" dirty="0" err="1" smtClean="0"/>
              <a:t>yc</a:t>
            </a:r>
            <a:r>
              <a:rPr lang="fr-FR" dirty="0" smtClean="0"/>
              <a:t> sur parts ou actions, droit de préemption dans les locaux artisanaux)</a:t>
            </a:r>
          </a:p>
          <a:p>
            <a:r>
              <a:rPr lang="fr-FR" b="1" dirty="0" smtClean="0"/>
              <a:t>4- favoriser les projet à travers des dispositifs expérimentaux</a:t>
            </a:r>
            <a:r>
              <a:rPr lang="fr-FR" dirty="0" smtClean="0"/>
              <a:t>.</a:t>
            </a:r>
            <a:endParaRPr lang="fr-FR" dirty="0"/>
          </a:p>
        </p:txBody>
      </p:sp>
    </p:spTree>
    <p:extLst>
      <p:ext uri="{BB962C8B-B14F-4D97-AF65-F5344CB8AC3E}">
        <p14:creationId xmlns:p14="http://schemas.microsoft.com/office/powerpoint/2010/main" val="3545521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3"/>
          <a:stretch/>
        </p:blipFill>
        <p:spPr>
          <a:xfrm>
            <a:off x="-1" y="6073200"/>
            <a:ext cx="9143735" cy="784800"/>
          </a:xfrm>
          <a:prstGeom prst="rect">
            <a:avLst/>
          </a:prstGeom>
          <a:ln>
            <a:noFill/>
          </a:ln>
        </p:spPr>
      </p:pic>
      <p:pic>
        <p:nvPicPr>
          <p:cNvPr id="5" name="Picture 3"/>
          <p:cNvPicPr/>
          <p:nvPr/>
        </p:nvPicPr>
        <p:blipFill>
          <a:blip r:embed="rId4"/>
          <a:srcRect t="8229"/>
          <a:stretch/>
        </p:blipFill>
        <p:spPr>
          <a:xfrm>
            <a:off x="-62630" y="6253920"/>
            <a:ext cx="2025360" cy="604080"/>
          </a:xfrm>
          <a:prstGeom prst="rect">
            <a:avLst/>
          </a:prstGeom>
          <a:ln>
            <a:noFill/>
          </a:ln>
        </p:spPr>
      </p:pic>
      <p:sp>
        <p:nvSpPr>
          <p:cNvPr id="6" name="ZoneTexte 5"/>
          <p:cNvSpPr txBox="1"/>
          <p:nvPr/>
        </p:nvSpPr>
        <p:spPr>
          <a:xfrm>
            <a:off x="8793002" y="6515404"/>
            <a:ext cx="350998" cy="369332"/>
          </a:xfrm>
          <a:prstGeom prst="rect">
            <a:avLst/>
          </a:prstGeom>
          <a:noFill/>
        </p:spPr>
        <p:txBody>
          <a:bodyPr wrap="square" rtlCol="0">
            <a:spAutoFit/>
          </a:bodyPr>
          <a:lstStyle/>
          <a:p>
            <a:fld id="{DC11F399-151C-4888-B1AC-FD56600BF80A}" type="slidenum">
              <a:rPr lang="fr-FR" smtClean="0"/>
              <a:t>4</a:t>
            </a:fld>
            <a:endParaRPr lang="fr-FR" dirty="0"/>
          </a:p>
        </p:txBody>
      </p:sp>
      <p:pic>
        <p:nvPicPr>
          <p:cNvPr id="12" name="Image 11"/>
          <p:cNvPicPr>
            <a:picLocks noChangeAspect="1"/>
          </p:cNvPicPr>
          <p:nvPr/>
        </p:nvPicPr>
        <p:blipFill>
          <a:blip r:embed="rId5"/>
          <a:stretch>
            <a:fillRect/>
          </a:stretch>
        </p:blipFill>
        <p:spPr>
          <a:xfrm>
            <a:off x="450937" y="1221544"/>
            <a:ext cx="5661763" cy="3931047"/>
          </a:xfrm>
          <a:prstGeom prst="rect">
            <a:avLst/>
          </a:prstGeom>
        </p:spPr>
      </p:pic>
      <p:pic>
        <p:nvPicPr>
          <p:cNvPr id="8" name="Image 7"/>
          <p:cNvPicPr>
            <a:picLocks noChangeAspect="1"/>
          </p:cNvPicPr>
          <p:nvPr/>
        </p:nvPicPr>
        <p:blipFill>
          <a:blip r:embed="rId6"/>
          <a:stretch>
            <a:fillRect/>
          </a:stretch>
        </p:blipFill>
        <p:spPr>
          <a:xfrm>
            <a:off x="2422353" y="1779462"/>
            <a:ext cx="5661764" cy="3931047"/>
          </a:xfrm>
          <a:prstGeom prst="rect">
            <a:avLst/>
          </a:prstGeom>
        </p:spPr>
      </p:pic>
      <p:sp>
        <p:nvSpPr>
          <p:cNvPr id="9" name="CustomShape 1"/>
          <p:cNvSpPr/>
          <p:nvPr/>
        </p:nvSpPr>
        <p:spPr>
          <a:xfrm>
            <a:off x="359640" y="5486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600" b="1" strike="noStrike" spc="-1" dirty="0" smtClean="0">
                <a:solidFill>
                  <a:srgbClr val="EE7F00"/>
                </a:solidFill>
                <a:uFill>
                  <a:solidFill>
                    <a:srgbClr val="FFFFFF"/>
                  </a:solidFill>
                </a:uFill>
                <a:latin typeface="Tahoma"/>
                <a:ea typeface="Tahoma"/>
              </a:rPr>
              <a:t>La problématique par l’exemple</a:t>
            </a:r>
          </a:p>
          <a:p>
            <a:pPr marL="216000" indent="-215640">
              <a:lnSpc>
                <a:spcPct val="100000"/>
              </a:lnSpc>
            </a:pPr>
            <a:r>
              <a:rPr lang="fr-FR" sz="3200" spc="-1" dirty="0" smtClean="0">
                <a:solidFill>
                  <a:schemeClr val="bg1">
                    <a:lumMod val="50000"/>
                  </a:schemeClr>
                </a:solidFill>
                <a:uFill>
                  <a:solidFill>
                    <a:srgbClr val="FFFFFF"/>
                  </a:solidFill>
                </a:uFill>
                <a:ea typeface="Tahoma"/>
              </a:rPr>
              <a:t>Saint-Maixent-l’Ecole</a:t>
            </a:r>
            <a:r>
              <a:rPr lang="fr-FR" sz="3200" strike="noStrike" spc="-1" dirty="0" smtClean="0">
                <a:solidFill>
                  <a:schemeClr val="bg1">
                    <a:lumMod val="50000"/>
                  </a:schemeClr>
                </a:solidFill>
                <a:uFill>
                  <a:solidFill>
                    <a:srgbClr val="FFFFFF"/>
                  </a:solidFill>
                </a:uFill>
                <a:ea typeface="Tahoma"/>
              </a:rPr>
              <a:t> </a:t>
            </a:r>
            <a:endParaRPr lang="fr-FR" sz="3200" strike="noStrike" spc="-1" dirty="0">
              <a:solidFill>
                <a:schemeClr val="bg1">
                  <a:lumMod val="50000"/>
                </a:schemeClr>
              </a:solidFill>
              <a:uFill>
                <a:solidFill>
                  <a:srgbClr val="FFFFFF"/>
                </a:solidFill>
              </a:uFil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869115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7889" y="-1237218"/>
            <a:ext cx="6576646" cy="369332"/>
          </a:xfrm>
          <a:prstGeom prst="rect">
            <a:avLst/>
          </a:prstGeom>
          <a:noFill/>
        </p:spPr>
        <p:txBody>
          <a:bodyPr wrap="square" rtlCol="0">
            <a:spAutoFit/>
          </a:bodyPr>
          <a:lstStyle/>
          <a:p>
            <a:r>
              <a:rPr lang="fr-FR" b="1" dirty="0" smtClean="0"/>
              <a:t>Perception d’un consommateur</a:t>
            </a:r>
          </a:p>
        </p:txBody>
      </p:sp>
      <p:pic>
        <p:nvPicPr>
          <p:cNvPr id="10" name="Image 10"/>
          <p:cNvPicPr/>
          <p:nvPr/>
        </p:nvPicPr>
        <p:blipFill>
          <a:blip r:embed="rId3"/>
          <a:stretch/>
        </p:blipFill>
        <p:spPr>
          <a:xfrm>
            <a:off x="265" y="6140061"/>
            <a:ext cx="9143735" cy="784800"/>
          </a:xfrm>
          <a:prstGeom prst="rect">
            <a:avLst/>
          </a:prstGeom>
          <a:ln>
            <a:noFill/>
          </a:ln>
        </p:spPr>
      </p:pic>
      <p:pic>
        <p:nvPicPr>
          <p:cNvPr id="13" name="Picture 3"/>
          <p:cNvPicPr/>
          <p:nvPr/>
        </p:nvPicPr>
        <p:blipFill>
          <a:blip r:embed="rId4"/>
          <a:srcRect t="8229"/>
          <a:stretch/>
        </p:blipFill>
        <p:spPr>
          <a:xfrm>
            <a:off x="265" y="6335610"/>
            <a:ext cx="2025360" cy="604080"/>
          </a:xfrm>
          <a:prstGeom prst="rect">
            <a:avLst/>
          </a:prstGeom>
          <a:ln>
            <a:noFill/>
          </a:ln>
        </p:spPr>
      </p:pic>
      <p:sp>
        <p:nvSpPr>
          <p:cNvPr id="14" name="ZoneTexte 13"/>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40</a:t>
            </a:fld>
            <a:endParaRPr lang="fr-FR" dirty="0"/>
          </a:p>
        </p:txBody>
      </p:sp>
      <p:sp>
        <p:nvSpPr>
          <p:cNvPr id="15" name="CustomShape 1"/>
          <p:cNvSpPr/>
          <p:nvPr/>
        </p:nvSpPr>
        <p:spPr>
          <a:xfrm>
            <a:off x="398104" y="186774"/>
            <a:ext cx="8555396" cy="976972"/>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chemeClr val="accent2"/>
                </a:solidFill>
                <a:uFill>
                  <a:solidFill>
                    <a:srgbClr val="FFFFFF"/>
                  </a:solidFill>
                </a:uFill>
                <a:latin typeface="Tahoma"/>
                <a:ea typeface="Tahoma"/>
              </a:rPr>
              <a:t>Focus sur l’Autorisation d’exploitation commerciale</a:t>
            </a:r>
          </a:p>
        </p:txBody>
      </p:sp>
      <p:sp>
        <p:nvSpPr>
          <p:cNvPr id="21" name="ZoneTexte 20"/>
          <p:cNvSpPr txBox="1"/>
          <p:nvPr/>
        </p:nvSpPr>
        <p:spPr>
          <a:xfrm>
            <a:off x="398104" y="1000192"/>
            <a:ext cx="8745896" cy="4862870"/>
          </a:xfrm>
          <a:prstGeom prst="rect">
            <a:avLst/>
          </a:prstGeom>
          <a:noFill/>
        </p:spPr>
        <p:txBody>
          <a:bodyPr wrap="square" rtlCol="0">
            <a:spAutoFit/>
          </a:bodyPr>
          <a:lstStyle/>
          <a:p>
            <a:endParaRPr lang="fr-FR" sz="1600" b="1" dirty="0" smtClean="0"/>
          </a:p>
          <a:p>
            <a:r>
              <a:rPr lang="fr-FR" b="1" dirty="0"/>
              <a:t>CDAC</a:t>
            </a:r>
          </a:p>
          <a:p>
            <a:pPr marL="742950" lvl="1" indent="-285750">
              <a:buFont typeface="Arial" panose="020B0604020202020204" pitchFamily="34" charset="0"/>
              <a:buChar char="•"/>
            </a:pPr>
            <a:r>
              <a:rPr lang="fr-FR" dirty="0"/>
              <a:t>Nouveaux critères : </a:t>
            </a:r>
          </a:p>
          <a:p>
            <a:pPr marL="1200150" lvl="2" indent="-285750">
              <a:buFont typeface="Arial" panose="020B0604020202020204" pitchFamily="34" charset="0"/>
              <a:buChar char="•"/>
            </a:pPr>
            <a:r>
              <a:rPr lang="fr-FR" sz="1600" dirty="0" smtClean="0"/>
              <a:t>contribution </a:t>
            </a:r>
            <a:r>
              <a:rPr lang="fr-FR" sz="1600" dirty="0"/>
              <a:t>du projet à la préservation ou à la revitalisation du tissu commercial du </a:t>
            </a:r>
            <a:r>
              <a:rPr lang="fr-FR" sz="1600" dirty="0" smtClean="0"/>
              <a:t>centre-ville</a:t>
            </a:r>
          </a:p>
          <a:p>
            <a:pPr marL="1200150" lvl="2" indent="-285750">
              <a:buFont typeface="Arial" panose="020B0604020202020204" pitchFamily="34" charset="0"/>
              <a:buChar char="•"/>
            </a:pPr>
            <a:r>
              <a:rPr lang="fr-FR" sz="1600" dirty="0" smtClean="0"/>
              <a:t>Les </a:t>
            </a:r>
            <a:r>
              <a:rPr lang="fr-FR" sz="1600" dirty="0"/>
              <a:t>coûts indirects supportés par la collectivité notamment en matière d’infrastructures et de </a:t>
            </a:r>
            <a:r>
              <a:rPr lang="fr-FR" sz="1600" dirty="0" smtClean="0"/>
              <a:t>transports</a:t>
            </a:r>
          </a:p>
          <a:p>
            <a:pPr marL="1200150" lvl="2" indent="-285750">
              <a:buFont typeface="Arial" panose="020B0604020202020204" pitchFamily="34" charset="0"/>
              <a:buChar char="•"/>
            </a:pPr>
            <a:r>
              <a:rPr lang="fr-FR" sz="1600" dirty="0" smtClean="0"/>
              <a:t>Les </a:t>
            </a:r>
            <a:r>
              <a:rPr lang="fr-FR" sz="1600" dirty="0"/>
              <a:t>émissions de gaz à effet de </a:t>
            </a:r>
            <a:r>
              <a:rPr lang="fr-FR" sz="1600" dirty="0" smtClean="0"/>
              <a:t>serre</a:t>
            </a:r>
          </a:p>
          <a:p>
            <a:pPr marL="742950" lvl="1" indent="-285750">
              <a:buFont typeface="Arial" panose="020B0604020202020204" pitchFamily="34" charset="0"/>
              <a:buChar char="•"/>
            </a:pPr>
            <a:r>
              <a:rPr lang="fr-FR" dirty="0"/>
              <a:t>Réalisation d’une étude </a:t>
            </a:r>
            <a:r>
              <a:rPr lang="fr-FR" dirty="0" smtClean="0"/>
              <a:t>d’impact qui doit notamment démontrer qu’aucune friche en centre-ville ou à défaut en périphérie ne permet l’accueil du projet,</a:t>
            </a:r>
          </a:p>
          <a:p>
            <a:pPr marL="742950" lvl="1" indent="-285750">
              <a:buFont typeface="Arial" panose="020B0604020202020204" pitchFamily="34" charset="0"/>
              <a:buChar char="•"/>
            </a:pPr>
            <a:r>
              <a:rPr lang="fr-FR" dirty="0" smtClean="0"/>
              <a:t>La CCI, la CMA et la CA siègent de nouveaux pour avis et éventuellement réaliser des études dans leur domaine préalables à l’analyse de la demande</a:t>
            </a:r>
          </a:p>
          <a:p>
            <a:pPr marL="742950" lvl="1" indent="-285750">
              <a:buFont typeface="Arial" panose="020B0604020202020204" pitchFamily="34" charset="0"/>
              <a:buChar char="•"/>
            </a:pPr>
            <a:r>
              <a:rPr lang="fr-FR" dirty="0" smtClean="0"/>
              <a:t>Le manager de centre-ville ou l’association des commerçants peuvent être auditionnés</a:t>
            </a:r>
          </a:p>
          <a:p>
            <a:pPr marL="742950" lvl="1" indent="-285750">
              <a:buFont typeface="Arial" panose="020B0604020202020204" pitchFamily="34" charset="0"/>
              <a:buChar char="•"/>
            </a:pPr>
            <a:r>
              <a:rPr lang="fr-FR" dirty="0" smtClean="0"/>
              <a:t>Saisine possible de la CDAC pour les surfaces commerciales entre 300 et 1000m² dans les communes de moins de 20000 habitants (sauf si dans périmètre ORT)</a:t>
            </a:r>
          </a:p>
          <a:p>
            <a:pPr marL="742950" lvl="1" indent="-285750">
              <a:buFont typeface="Arial" panose="020B0604020202020204" pitchFamily="34" charset="0"/>
              <a:buChar char="•"/>
            </a:pPr>
            <a:endParaRPr lang="fr-FR" dirty="0"/>
          </a:p>
          <a:p>
            <a:endParaRPr lang="fr-FR" sz="1600" b="1" dirty="0" smtClean="0"/>
          </a:p>
        </p:txBody>
      </p:sp>
    </p:spTree>
    <p:extLst>
      <p:ext uri="{BB962C8B-B14F-4D97-AF65-F5344CB8AC3E}">
        <p14:creationId xmlns:p14="http://schemas.microsoft.com/office/powerpoint/2010/main" val="1813587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2"/>
          <a:stretch/>
        </p:blipFill>
        <p:spPr>
          <a:xfrm>
            <a:off x="265" y="6140061"/>
            <a:ext cx="9143735" cy="784800"/>
          </a:xfrm>
          <a:prstGeom prst="rect">
            <a:avLst/>
          </a:prstGeom>
          <a:ln>
            <a:noFill/>
          </a:ln>
        </p:spPr>
      </p:pic>
      <p:pic>
        <p:nvPicPr>
          <p:cNvPr id="5" name="Picture 3"/>
          <p:cNvPicPr/>
          <p:nvPr/>
        </p:nvPicPr>
        <p:blipFill>
          <a:blip r:embed="rId3"/>
          <a:srcRect t="8229"/>
          <a:stretch/>
        </p:blipFill>
        <p:spPr>
          <a:xfrm>
            <a:off x="265" y="6335610"/>
            <a:ext cx="2025360" cy="604080"/>
          </a:xfrm>
          <a:prstGeom prst="rect">
            <a:avLst/>
          </a:prstGeom>
          <a:ln>
            <a:noFill/>
          </a:ln>
        </p:spPr>
      </p:pic>
      <p:pic>
        <p:nvPicPr>
          <p:cNvPr id="6" name="Image 5"/>
          <p:cNvPicPr>
            <a:picLocks noChangeAspect="1"/>
          </p:cNvPicPr>
          <p:nvPr/>
        </p:nvPicPr>
        <p:blipFill>
          <a:blip r:embed="rId4"/>
          <a:stretch>
            <a:fillRect/>
          </a:stretch>
        </p:blipFill>
        <p:spPr>
          <a:xfrm>
            <a:off x="1028700" y="548684"/>
            <a:ext cx="6356840" cy="5435350"/>
          </a:xfrm>
          <a:prstGeom prst="rect">
            <a:avLst/>
          </a:prstGeom>
        </p:spPr>
      </p:pic>
      <p:pic>
        <p:nvPicPr>
          <p:cNvPr id="7" name="Image 6"/>
          <p:cNvPicPr>
            <a:picLocks noChangeAspect="1"/>
          </p:cNvPicPr>
          <p:nvPr/>
        </p:nvPicPr>
        <p:blipFill>
          <a:blip r:embed="rId5"/>
          <a:stretch>
            <a:fillRect/>
          </a:stretch>
        </p:blipFill>
        <p:spPr>
          <a:xfrm>
            <a:off x="7385540" y="960120"/>
            <a:ext cx="831243" cy="5023914"/>
          </a:xfrm>
          <a:prstGeom prst="rect">
            <a:avLst/>
          </a:prstGeom>
        </p:spPr>
      </p:pic>
      <p:pic>
        <p:nvPicPr>
          <p:cNvPr id="8" name="Image 7"/>
          <p:cNvPicPr>
            <a:picLocks noChangeAspect="1"/>
          </p:cNvPicPr>
          <p:nvPr/>
        </p:nvPicPr>
        <p:blipFill>
          <a:blip r:embed="rId6"/>
          <a:stretch>
            <a:fillRect/>
          </a:stretch>
        </p:blipFill>
        <p:spPr>
          <a:xfrm>
            <a:off x="8244958" y="5202983"/>
            <a:ext cx="899042" cy="788465"/>
          </a:xfrm>
          <a:prstGeom prst="rect">
            <a:avLst/>
          </a:prstGeom>
        </p:spPr>
      </p:pic>
      <p:sp>
        <p:nvSpPr>
          <p:cNvPr id="9" name="CustomShape 1"/>
          <p:cNvSpPr/>
          <p:nvPr/>
        </p:nvSpPr>
        <p:spPr>
          <a:xfrm>
            <a:off x="352384" y="120284"/>
            <a:ext cx="4562516" cy="544746"/>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chemeClr val="accent2"/>
                </a:solidFill>
                <a:uFill>
                  <a:solidFill>
                    <a:srgbClr val="FFFFFF"/>
                  </a:solidFill>
                </a:uFill>
                <a:latin typeface="Tahoma"/>
                <a:ea typeface="Tahoma"/>
              </a:rPr>
              <a:t>Focus sur le plan de relance</a:t>
            </a:r>
          </a:p>
        </p:txBody>
      </p:sp>
    </p:spTree>
    <p:extLst>
      <p:ext uri="{BB962C8B-B14F-4D97-AF65-F5344CB8AC3E}">
        <p14:creationId xmlns:p14="http://schemas.microsoft.com/office/powerpoint/2010/main" val="2691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7889" y="-1237218"/>
            <a:ext cx="6576646" cy="369332"/>
          </a:xfrm>
          <a:prstGeom prst="rect">
            <a:avLst/>
          </a:prstGeom>
          <a:noFill/>
        </p:spPr>
        <p:txBody>
          <a:bodyPr wrap="square" rtlCol="0">
            <a:spAutoFit/>
          </a:bodyPr>
          <a:lstStyle/>
          <a:p>
            <a:r>
              <a:rPr lang="fr-FR" b="1" dirty="0" smtClean="0"/>
              <a:t>Perception d’un consommateur</a:t>
            </a:r>
          </a:p>
        </p:txBody>
      </p:sp>
      <p:pic>
        <p:nvPicPr>
          <p:cNvPr id="10" name="Image 10"/>
          <p:cNvPicPr/>
          <p:nvPr/>
        </p:nvPicPr>
        <p:blipFill>
          <a:blip r:embed="rId3"/>
          <a:stretch/>
        </p:blipFill>
        <p:spPr>
          <a:xfrm>
            <a:off x="265" y="6154221"/>
            <a:ext cx="9143735" cy="770640"/>
          </a:xfrm>
          <a:prstGeom prst="rect">
            <a:avLst/>
          </a:prstGeom>
          <a:ln>
            <a:noFill/>
          </a:ln>
        </p:spPr>
      </p:pic>
      <p:pic>
        <p:nvPicPr>
          <p:cNvPr id="13" name="Picture 3"/>
          <p:cNvPicPr/>
          <p:nvPr/>
        </p:nvPicPr>
        <p:blipFill>
          <a:blip r:embed="rId4"/>
          <a:srcRect t="8229"/>
          <a:stretch/>
        </p:blipFill>
        <p:spPr>
          <a:xfrm>
            <a:off x="-2815" y="6332263"/>
            <a:ext cx="2025360" cy="604080"/>
          </a:xfrm>
          <a:prstGeom prst="rect">
            <a:avLst/>
          </a:prstGeom>
          <a:ln>
            <a:noFill/>
          </a:ln>
        </p:spPr>
      </p:pic>
      <p:sp>
        <p:nvSpPr>
          <p:cNvPr id="14" name="ZoneTexte 13"/>
          <p:cNvSpPr txBox="1"/>
          <p:nvPr/>
        </p:nvSpPr>
        <p:spPr>
          <a:xfrm>
            <a:off x="8636000" y="6488482"/>
            <a:ext cx="432844" cy="369332"/>
          </a:xfrm>
          <a:prstGeom prst="rect">
            <a:avLst/>
          </a:prstGeom>
          <a:noFill/>
        </p:spPr>
        <p:txBody>
          <a:bodyPr wrap="square" rtlCol="0">
            <a:spAutoFit/>
          </a:bodyPr>
          <a:lstStyle/>
          <a:p>
            <a:fld id="{6585766E-2043-40A7-9E85-A7B87E211A6D}" type="slidenum">
              <a:rPr lang="fr-FR" smtClean="0"/>
              <a:t>42</a:t>
            </a:fld>
            <a:endParaRPr lang="fr-FR" dirty="0"/>
          </a:p>
        </p:txBody>
      </p:sp>
      <p:sp>
        <p:nvSpPr>
          <p:cNvPr id="15" name="CustomShape 1"/>
          <p:cNvSpPr/>
          <p:nvPr/>
        </p:nvSpPr>
        <p:spPr>
          <a:xfrm>
            <a:off x="398104" y="186774"/>
            <a:ext cx="8555396" cy="976972"/>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chemeClr val="accent2"/>
                </a:solidFill>
                <a:uFill>
                  <a:solidFill>
                    <a:srgbClr val="FFFFFF"/>
                  </a:solidFill>
                </a:uFill>
                <a:latin typeface="Tahoma"/>
                <a:ea typeface="Tahoma"/>
              </a:rPr>
              <a:t>Focus sur les stratégies foncières</a:t>
            </a:r>
          </a:p>
        </p:txBody>
      </p:sp>
      <p:pic>
        <p:nvPicPr>
          <p:cNvPr id="2" name="Image 1"/>
          <p:cNvPicPr>
            <a:picLocks noChangeAspect="1"/>
          </p:cNvPicPr>
          <p:nvPr/>
        </p:nvPicPr>
        <p:blipFill>
          <a:blip r:embed="rId5"/>
          <a:stretch>
            <a:fillRect/>
          </a:stretch>
        </p:blipFill>
        <p:spPr>
          <a:xfrm>
            <a:off x="860332" y="708917"/>
            <a:ext cx="7472009" cy="5445304"/>
          </a:xfrm>
          <a:prstGeom prst="rect">
            <a:avLst/>
          </a:prstGeom>
        </p:spPr>
      </p:pic>
    </p:spTree>
    <p:extLst>
      <p:ext uri="{BB962C8B-B14F-4D97-AF65-F5344CB8AC3E}">
        <p14:creationId xmlns:p14="http://schemas.microsoft.com/office/powerpoint/2010/main" val="2364169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3"/>
          <a:stretch/>
        </p:blipFill>
        <p:spPr>
          <a:xfrm>
            <a:off x="-1" y="6073200"/>
            <a:ext cx="9143735" cy="784800"/>
          </a:xfrm>
          <a:prstGeom prst="rect">
            <a:avLst/>
          </a:prstGeom>
          <a:ln>
            <a:noFill/>
          </a:ln>
        </p:spPr>
      </p:pic>
      <p:pic>
        <p:nvPicPr>
          <p:cNvPr id="5" name="Picture 3"/>
          <p:cNvPicPr/>
          <p:nvPr/>
        </p:nvPicPr>
        <p:blipFill>
          <a:blip r:embed="rId4"/>
          <a:srcRect t="8229"/>
          <a:stretch/>
        </p:blipFill>
        <p:spPr>
          <a:xfrm>
            <a:off x="-62630" y="6253920"/>
            <a:ext cx="2025360" cy="604080"/>
          </a:xfrm>
          <a:prstGeom prst="rect">
            <a:avLst/>
          </a:prstGeom>
          <a:ln>
            <a:noFill/>
          </a:ln>
        </p:spPr>
      </p:pic>
      <p:sp>
        <p:nvSpPr>
          <p:cNvPr id="6" name="ZoneTexte 5"/>
          <p:cNvSpPr txBox="1"/>
          <p:nvPr/>
        </p:nvSpPr>
        <p:spPr>
          <a:xfrm>
            <a:off x="8793002" y="6515404"/>
            <a:ext cx="350998" cy="369332"/>
          </a:xfrm>
          <a:prstGeom prst="rect">
            <a:avLst/>
          </a:prstGeom>
          <a:noFill/>
        </p:spPr>
        <p:txBody>
          <a:bodyPr wrap="square" rtlCol="0">
            <a:spAutoFit/>
          </a:bodyPr>
          <a:lstStyle/>
          <a:p>
            <a:fld id="{DC11F399-151C-4888-B1AC-FD56600BF80A}" type="slidenum">
              <a:rPr lang="fr-FR" smtClean="0"/>
              <a:t>5</a:t>
            </a:fld>
            <a:endParaRPr lang="fr-FR" dirty="0"/>
          </a:p>
        </p:txBody>
      </p:sp>
      <p:sp>
        <p:nvSpPr>
          <p:cNvPr id="9" name="CustomShape 1"/>
          <p:cNvSpPr/>
          <p:nvPr/>
        </p:nvSpPr>
        <p:spPr>
          <a:xfrm>
            <a:off x="359640" y="5486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600" b="1" strike="noStrike" spc="-1" dirty="0" smtClean="0">
                <a:solidFill>
                  <a:srgbClr val="EE7F00"/>
                </a:solidFill>
                <a:uFill>
                  <a:solidFill>
                    <a:srgbClr val="FFFFFF"/>
                  </a:solidFill>
                </a:uFill>
                <a:latin typeface="Tahoma"/>
                <a:ea typeface="Tahoma"/>
              </a:rPr>
              <a:t>La problématique par l’exemple</a:t>
            </a:r>
          </a:p>
          <a:p>
            <a:pPr marL="216000" indent="-215640">
              <a:lnSpc>
                <a:spcPct val="100000"/>
              </a:lnSpc>
            </a:pPr>
            <a:r>
              <a:rPr lang="fr-FR" sz="3200" spc="-1" dirty="0" smtClean="0">
                <a:solidFill>
                  <a:schemeClr val="bg1">
                    <a:lumMod val="50000"/>
                  </a:schemeClr>
                </a:solidFill>
                <a:uFill>
                  <a:solidFill>
                    <a:srgbClr val="FFFFFF"/>
                  </a:solidFill>
                </a:uFill>
                <a:ea typeface="Tahoma"/>
              </a:rPr>
              <a:t>Josselin</a:t>
            </a:r>
            <a:r>
              <a:rPr lang="fr-FR" sz="3200" strike="noStrike" spc="-1" dirty="0" smtClean="0">
                <a:solidFill>
                  <a:schemeClr val="bg1">
                    <a:lumMod val="50000"/>
                  </a:schemeClr>
                </a:solidFill>
                <a:uFill>
                  <a:solidFill>
                    <a:srgbClr val="FFFFFF"/>
                  </a:solidFill>
                </a:uFill>
                <a:ea typeface="Tahoma"/>
              </a:rPr>
              <a:t> </a:t>
            </a:r>
            <a:endParaRPr lang="fr-FR" sz="3200" strike="noStrike" spc="-1" dirty="0">
              <a:solidFill>
                <a:schemeClr val="bg1">
                  <a:lumMod val="50000"/>
                </a:schemeClr>
              </a:solidFill>
              <a:uFill>
                <a:solidFill>
                  <a:srgbClr val="FFFFFF"/>
                </a:solidFill>
              </a:uFil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3" name="Image 2"/>
          <p:cNvPicPr>
            <a:picLocks noChangeAspect="1"/>
          </p:cNvPicPr>
          <p:nvPr/>
        </p:nvPicPr>
        <p:blipFill>
          <a:blip r:embed="rId5"/>
          <a:stretch>
            <a:fillRect/>
          </a:stretch>
        </p:blipFill>
        <p:spPr>
          <a:xfrm>
            <a:off x="1753495" y="953132"/>
            <a:ext cx="7306725" cy="5124007"/>
          </a:xfrm>
          <a:prstGeom prst="rect">
            <a:avLst/>
          </a:prstGeom>
        </p:spPr>
      </p:pic>
    </p:spTree>
    <p:extLst>
      <p:ext uri="{BB962C8B-B14F-4D97-AF65-F5344CB8AC3E}">
        <p14:creationId xmlns:p14="http://schemas.microsoft.com/office/powerpoint/2010/main" val="2602601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3"/>
          <a:stretch/>
        </p:blipFill>
        <p:spPr>
          <a:xfrm>
            <a:off x="-1" y="6073200"/>
            <a:ext cx="9143735" cy="784800"/>
          </a:xfrm>
          <a:prstGeom prst="rect">
            <a:avLst/>
          </a:prstGeom>
          <a:ln>
            <a:noFill/>
          </a:ln>
        </p:spPr>
      </p:pic>
      <p:pic>
        <p:nvPicPr>
          <p:cNvPr id="5" name="Picture 3"/>
          <p:cNvPicPr/>
          <p:nvPr/>
        </p:nvPicPr>
        <p:blipFill>
          <a:blip r:embed="rId4"/>
          <a:srcRect t="8229"/>
          <a:stretch/>
        </p:blipFill>
        <p:spPr>
          <a:xfrm>
            <a:off x="-62630" y="6253920"/>
            <a:ext cx="2025360" cy="604080"/>
          </a:xfrm>
          <a:prstGeom prst="rect">
            <a:avLst/>
          </a:prstGeom>
          <a:ln>
            <a:noFill/>
          </a:ln>
        </p:spPr>
      </p:pic>
      <p:sp>
        <p:nvSpPr>
          <p:cNvPr id="6" name="ZoneTexte 5"/>
          <p:cNvSpPr txBox="1"/>
          <p:nvPr/>
        </p:nvSpPr>
        <p:spPr>
          <a:xfrm>
            <a:off x="8793002" y="6515404"/>
            <a:ext cx="350998" cy="369332"/>
          </a:xfrm>
          <a:prstGeom prst="rect">
            <a:avLst/>
          </a:prstGeom>
          <a:noFill/>
        </p:spPr>
        <p:txBody>
          <a:bodyPr wrap="square" rtlCol="0">
            <a:spAutoFit/>
          </a:bodyPr>
          <a:lstStyle/>
          <a:p>
            <a:fld id="{DC11F399-151C-4888-B1AC-FD56600BF80A}" type="slidenum">
              <a:rPr lang="fr-FR" smtClean="0"/>
              <a:t>6</a:t>
            </a:fld>
            <a:endParaRPr lang="fr-FR" dirty="0"/>
          </a:p>
        </p:txBody>
      </p:sp>
      <p:sp>
        <p:nvSpPr>
          <p:cNvPr id="9" name="CustomShape 1"/>
          <p:cNvSpPr/>
          <p:nvPr/>
        </p:nvSpPr>
        <p:spPr>
          <a:xfrm>
            <a:off x="359640" y="5486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600" b="1" strike="noStrike" spc="-1" dirty="0" smtClean="0">
                <a:solidFill>
                  <a:srgbClr val="EE7F00"/>
                </a:solidFill>
                <a:uFill>
                  <a:solidFill>
                    <a:srgbClr val="FFFFFF"/>
                  </a:solidFill>
                </a:uFill>
                <a:latin typeface="Tahoma"/>
                <a:ea typeface="Tahoma"/>
              </a:rPr>
              <a:t>La problématique par l’exemple</a:t>
            </a:r>
          </a:p>
          <a:p>
            <a:pPr marL="216000" indent="-215640">
              <a:lnSpc>
                <a:spcPct val="100000"/>
              </a:lnSpc>
            </a:pPr>
            <a:r>
              <a:rPr lang="fr-FR" sz="3200" spc="-1" dirty="0" smtClean="0">
                <a:solidFill>
                  <a:schemeClr val="bg1">
                    <a:lumMod val="50000"/>
                  </a:schemeClr>
                </a:solidFill>
                <a:uFill>
                  <a:solidFill>
                    <a:srgbClr val="FFFFFF"/>
                  </a:solidFill>
                </a:uFill>
                <a:ea typeface="Tahoma"/>
              </a:rPr>
              <a:t>Josselin</a:t>
            </a:r>
            <a:r>
              <a:rPr lang="fr-FR" sz="3200" strike="noStrike" spc="-1" dirty="0" smtClean="0">
                <a:solidFill>
                  <a:schemeClr val="bg1">
                    <a:lumMod val="50000"/>
                  </a:schemeClr>
                </a:solidFill>
                <a:uFill>
                  <a:solidFill>
                    <a:srgbClr val="FFFFFF"/>
                  </a:solidFill>
                </a:uFill>
                <a:ea typeface="Tahoma"/>
              </a:rPr>
              <a:t> </a:t>
            </a:r>
            <a:endParaRPr lang="fr-FR" sz="3200" strike="noStrike" spc="-1" dirty="0">
              <a:solidFill>
                <a:schemeClr val="bg1">
                  <a:lumMod val="50000"/>
                </a:schemeClr>
              </a:solidFill>
              <a:uFill>
                <a:solidFill>
                  <a:srgbClr val="FFFFFF"/>
                </a:solidFill>
              </a:uFil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2" name="Image 1"/>
          <p:cNvPicPr>
            <a:picLocks noChangeAspect="1"/>
          </p:cNvPicPr>
          <p:nvPr/>
        </p:nvPicPr>
        <p:blipFill>
          <a:blip r:embed="rId5"/>
          <a:stretch>
            <a:fillRect/>
          </a:stretch>
        </p:blipFill>
        <p:spPr>
          <a:xfrm>
            <a:off x="1096293" y="1265852"/>
            <a:ext cx="7872208" cy="4766966"/>
          </a:xfrm>
          <a:prstGeom prst="rect">
            <a:avLst/>
          </a:prstGeom>
        </p:spPr>
      </p:pic>
    </p:spTree>
    <p:extLst>
      <p:ext uri="{BB962C8B-B14F-4D97-AF65-F5344CB8AC3E}">
        <p14:creationId xmlns:p14="http://schemas.microsoft.com/office/powerpoint/2010/main" val="3349658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p:nvPr/>
        </p:nvPicPr>
        <p:blipFill>
          <a:blip r:embed="rId3"/>
          <a:stretch/>
        </p:blipFill>
        <p:spPr>
          <a:xfrm>
            <a:off x="-1" y="6073200"/>
            <a:ext cx="9143735" cy="784800"/>
          </a:xfrm>
          <a:prstGeom prst="rect">
            <a:avLst/>
          </a:prstGeom>
          <a:ln>
            <a:noFill/>
          </a:ln>
        </p:spPr>
      </p:pic>
      <p:pic>
        <p:nvPicPr>
          <p:cNvPr id="5" name="Picture 3"/>
          <p:cNvPicPr/>
          <p:nvPr/>
        </p:nvPicPr>
        <p:blipFill>
          <a:blip r:embed="rId4"/>
          <a:srcRect t="8229"/>
          <a:stretch/>
        </p:blipFill>
        <p:spPr>
          <a:xfrm>
            <a:off x="-62630" y="6253920"/>
            <a:ext cx="2025360" cy="604080"/>
          </a:xfrm>
          <a:prstGeom prst="rect">
            <a:avLst/>
          </a:prstGeom>
          <a:ln>
            <a:noFill/>
          </a:ln>
        </p:spPr>
      </p:pic>
      <p:sp>
        <p:nvSpPr>
          <p:cNvPr id="6" name="ZoneTexte 5"/>
          <p:cNvSpPr txBox="1"/>
          <p:nvPr/>
        </p:nvSpPr>
        <p:spPr>
          <a:xfrm>
            <a:off x="8793002" y="6515404"/>
            <a:ext cx="350998" cy="369332"/>
          </a:xfrm>
          <a:prstGeom prst="rect">
            <a:avLst/>
          </a:prstGeom>
          <a:noFill/>
        </p:spPr>
        <p:txBody>
          <a:bodyPr wrap="square" rtlCol="0">
            <a:spAutoFit/>
          </a:bodyPr>
          <a:lstStyle/>
          <a:p>
            <a:fld id="{DC11F399-151C-4888-B1AC-FD56600BF80A}" type="slidenum">
              <a:rPr lang="fr-FR" smtClean="0"/>
              <a:t>7</a:t>
            </a:fld>
            <a:endParaRPr lang="fr-FR" dirty="0"/>
          </a:p>
        </p:txBody>
      </p:sp>
      <p:sp>
        <p:nvSpPr>
          <p:cNvPr id="9" name="CustomShape 1"/>
          <p:cNvSpPr/>
          <p:nvPr/>
        </p:nvSpPr>
        <p:spPr>
          <a:xfrm>
            <a:off x="359640" y="54866"/>
            <a:ext cx="8433362" cy="5431534"/>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marL="216000" indent="-215640">
              <a:lnSpc>
                <a:spcPct val="100000"/>
              </a:lnSpc>
            </a:pPr>
            <a:r>
              <a:rPr lang="fr-FR" sz="3600" b="1" strike="noStrike" spc="-1" dirty="0" smtClean="0">
                <a:solidFill>
                  <a:srgbClr val="EE7F00"/>
                </a:solidFill>
                <a:uFill>
                  <a:solidFill>
                    <a:srgbClr val="FFFFFF"/>
                  </a:solidFill>
                </a:uFill>
                <a:latin typeface="Tahoma"/>
                <a:ea typeface="Tahoma"/>
              </a:rPr>
              <a:t>Des cercles vicieux</a:t>
            </a: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r>
              <a:rPr lang="fr-FR" sz="2000" b="1" spc="-1" dirty="0" smtClean="0">
                <a:solidFill>
                  <a:schemeClr val="bg1">
                    <a:lumMod val="50000"/>
                  </a:schemeClr>
                </a:solidFill>
                <a:uFill>
                  <a:solidFill>
                    <a:srgbClr val="FFFFFF"/>
                  </a:solidFill>
                </a:uFill>
              </a:rPr>
              <a:t>Accidents extérieurs </a:t>
            </a:r>
            <a:r>
              <a:rPr lang="fr-FR" sz="2000" spc="-1" dirty="0" smtClean="0">
                <a:solidFill>
                  <a:schemeClr val="bg1">
                    <a:lumMod val="50000"/>
                  </a:schemeClr>
                </a:solidFill>
                <a:uFill>
                  <a:solidFill>
                    <a:srgbClr val="FFFFFF"/>
                  </a:solidFill>
                </a:uFill>
              </a:rPr>
              <a:t>: fermeture ou relocalisation d’un établissement industriel…</a:t>
            </a:r>
          </a:p>
          <a:p>
            <a:pPr marL="216000" indent="-215640">
              <a:lnSpc>
                <a:spcPct val="100000"/>
              </a:lnSpc>
            </a:pPr>
            <a:endParaRPr lang="fr-FR" sz="2000" spc="-1" dirty="0" smtClean="0">
              <a:solidFill>
                <a:schemeClr val="bg1">
                  <a:lumMod val="50000"/>
                </a:schemeClr>
              </a:solidFill>
              <a:uFill>
                <a:solidFill>
                  <a:srgbClr val="FFFFFF"/>
                </a:solidFill>
              </a:uFill>
            </a:endParaRPr>
          </a:p>
          <a:p>
            <a:pPr marL="216000" indent="-215640">
              <a:lnSpc>
                <a:spcPct val="100000"/>
              </a:lnSpc>
            </a:pPr>
            <a:r>
              <a:rPr lang="fr-FR" sz="2000" b="1" spc="-1" dirty="0" smtClean="0">
                <a:solidFill>
                  <a:schemeClr val="bg1">
                    <a:lumMod val="50000"/>
                  </a:schemeClr>
                </a:solidFill>
                <a:uFill>
                  <a:solidFill>
                    <a:srgbClr val="FFFFFF"/>
                  </a:solidFill>
                </a:uFill>
              </a:rPr>
              <a:t>Vieillissement</a:t>
            </a:r>
            <a:r>
              <a:rPr lang="fr-FR" sz="2000" spc="-1" dirty="0" smtClean="0">
                <a:solidFill>
                  <a:schemeClr val="bg1">
                    <a:lumMod val="50000"/>
                  </a:schemeClr>
                </a:solidFill>
                <a:uFill>
                  <a:solidFill>
                    <a:srgbClr val="FFFFFF"/>
                  </a:solidFill>
                </a:uFill>
              </a:rPr>
              <a:t> : le vieillissement des équipements et des habitants détournent les jeunes ménages, les commerçants, les professions libérales du centre-bourg…</a:t>
            </a:r>
          </a:p>
          <a:p>
            <a:pPr marL="216000" indent="-215640">
              <a:lnSpc>
                <a:spcPct val="100000"/>
              </a:lnSpc>
            </a:pPr>
            <a:endParaRPr lang="fr-FR" sz="2000" spc="-1" dirty="0">
              <a:solidFill>
                <a:schemeClr val="bg1">
                  <a:lumMod val="50000"/>
                </a:schemeClr>
              </a:solidFill>
              <a:uFill>
                <a:solidFill>
                  <a:srgbClr val="FFFFFF"/>
                </a:solidFill>
              </a:uFill>
            </a:endParaRPr>
          </a:p>
          <a:p>
            <a:pPr marL="216000" indent="-215640">
              <a:lnSpc>
                <a:spcPct val="100000"/>
              </a:lnSpc>
            </a:pPr>
            <a:r>
              <a:rPr lang="fr-FR" sz="2000" b="1" spc="-1" dirty="0" smtClean="0">
                <a:solidFill>
                  <a:schemeClr val="bg1">
                    <a:lumMod val="50000"/>
                  </a:schemeClr>
                </a:solidFill>
                <a:uFill>
                  <a:solidFill>
                    <a:srgbClr val="FFFFFF"/>
                  </a:solidFill>
                </a:uFill>
              </a:rPr>
              <a:t>L’évidemment</a:t>
            </a:r>
            <a:r>
              <a:rPr lang="fr-FR" sz="2000" spc="-1" dirty="0" smtClean="0">
                <a:solidFill>
                  <a:schemeClr val="bg1">
                    <a:lumMod val="50000"/>
                  </a:schemeClr>
                </a:solidFill>
                <a:uFill>
                  <a:solidFill>
                    <a:srgbClr val="FFFFFF"/>
                  </a:solidFill>
                </a:uFill>
              </a:rPr>
              <a:t> : la commune peut être très dynamique mais la mauvaise ergonomie du centre-bourg peut entrainer progressivement son évidemment qui accentue encore le contraste avec la périphérie en développement…</a:t>
            </a:r>
          </a:p>
          <a:p>
            <a:pPr marL="216000" indent="-215640">
              <a:lnSpc>
                <a:spcPct val="100000"/>
              </a:lnSpc>
            </a:pPr>
            <a:endParaRPr lang="fr-FR" sz="2000" spc="-1" dirty="0">
              <a:solidFill>
                <a:schemeClr val="bg1">
                  <a:lumMod val="50000"/>
                </a:schemeClr>
              </a:solidFill>
              <a:uFill>
                <a:solidFill>
                  <a:srgbClr val="FFFFFF"/>
                </a:solidFill>
              </a:uFill>
            </a:endParaRPr>
          </a:p>
          <a:p>
            <a:pPr marL="216000" indent="-215640">
              <a:lnSpc>
                <a:spcPct val="100000"/>
              </a:lnSpc>
            </a:pPr>
            <a:r>
              <a:rPr lang="fr-FR" sz="2000" b="1" spc="-1" dirty="0" smtClean="0">
                <a:solidFill>
                  <a:schemeClr val="bg1">
                    <a:lumMod val="50000"/>
                  </a:schemeClr>
                </a:solidFill>
                <a:uFill>
                  <a:solidFill>
                    <a:srgbClr val="FFFFFF"/>
                  </a:solidFill>
                </a:uFill>
              </a:rPr>
              <a:t>La patrimonialisation </a:t>
            </a:r>
            <a:r>
              <a:rPr lang="fr-FR" sz="2000" spc="-1" dirty="0" smtClean="0">
                <a:solidFill>
                  <a:schemeClr val="bg1">
                    <a:lumMod val="50000"/>
                  </a:schemeClr>
                </a:solidFill>
                <a:uFill>
                  <a:solidFill>
                    <a:srgbClr val="FFFFFF"/>
                  </a:solidFill>
                </a:uFill>
              </a:rPr>
              <a:t>: la spécialisation patrimoniale et mémorielle porteur d’une image peu progressivement repousser en périphérie les habitants faute d’une ergonomie de bon niveau…</a:t>
            </a:r>
          </a:p>
          <a:p>
            <a:pPr marL="216000" indent="-215640">
              <a:lnSpc>
                <a:spcPct val="100000"/>
              </a:lnSpc>
            </a:pPr>
            <a:endParaRPr lang="fr-FR" spc="-1" dirty="0">
              <a:solidFill>
                <a:srgbClr val="000000"/>
              </a:solidFill>
              <a:uFill>
                <a:solidFill>
                  <a:srgbClr val="FFFFFF"/>
                </a:solidFill>
              </a:uFill>
              <a:latin typeface="Arial"/>
            </a:endParaRPr>
          </a:p>
          <a:p>
            <a:pPr marL="216000" indent="-215640">
              <a:lnSpc>
                <a:spcPct val="100000"/>
              </a:lnSpc>
            </a:pPr>
            <a:endParaRPr lang="fr-FR" sz="1800" b="0" strike="noStrike" spc="-1" dirty="0" smtClean="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805603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7730" y="2581673"/>
            <a:ext cx="8361485" cy="3139321"/>
          </a:xfrm>
          <a:prstGeom prst="rect">
            <a:avLst/>
          </a:prstGeom>
          <a:noFill/>
        </p:spPr>
        <p:txBody>
          <a:bodyPr wrap="square" rtlCol="0">
            <a:spAutoFit/>
          </a:bodyPr>
          <a:lstStyle/>
          <a:p>
            <a:r>
              <a:rPr lang="fr-FR" sz="2000" i="1" dirty="0" smtClean="0"/>
              <a:t>Qu’est-ce </a:t>
            </a:r>
            <a:r>
              <a:rPr lang="fr-FR" sz="2000" i="1" dirty="0"/>
              <a:t>qui donne envie aux acteurs existants </a:t>
            </a:r>
            <a:r>
              <a:rPr lang="fr-FR" sz="2000" i="1" dirty="0" smtClean="0"/>
              <a:t>de CONTINUER À INVESTIR?</a:t>
            </a:r>
            <a:endParaRPr lang="fr-FR" sz="2000" dirty="0"/>
          </a:p>
          <a:p>
            <a:endParaRPr lang="fr-FR" sz="2000" i="1" dirty="0" smtClean="0"/>
          </a:p>
          <a:p>
            <a:r>
              <a:rPr lang="fr-FR" sz="2000" i="1" dirty="0" smtClean="0"/>
              <a:t>Qu'est-ce </a:t>
            </a:r>
            <a:r>
              <a:rPr lang="fr-FR" sz="2000" i="1" dirty="0"/>
              <a:t>qui donne </a:t>
            </a:r>
            <a:r>
              <a:rPr lang="fr-FR" sz="2000" i="1" dirty="0" smtClean="0"/>
              <a:t>envie de S'IMPLANTER?</a:t>
            </a:r>
          </a:p>
          <a:p>
            <a:endParaRPr lang="fr-FR" sz="2000" i="1" dirty="0"/>
          </a:p>
          <a:p>
            <a:r>
              <a:rPr lang="fr-FR" sz="2000" i="1" dirty="0" smtClean="0"/>
              <a:t>Qu'est-ce </a:t>
            </a:r>
            <a:r>
              <a:rPr lang="fr-FR" sz="2000" i="1" dirty="0"/>
              <a:t>qui donne envie </a:t>
            </a:r>
            <a:r>
              <a:rPr lang="fr-FR" sz="2000" i="1" dirty="0" smtClean="0"/>
              <a:t>de FRÉQUENTER?</a:t>
            </a:r>
            <a:endParaRPr lang="fr-FR" sz="2000" i="1" dirty="0"/>
          </a:p>
          <a:p>
            <a:endParaRPr lang="fr-FR" sz="2000" i="1" dirty="0" smtClean="0"/>
          </a:p>
          <a:p>
            <a:r>
              <a:rPr lang="fr-FR" sz="2000" i="1" dirty="0" smtClean="0"/>
              <a:t>Qu’est-ce </a:t>
            </a:r>
            <a:r>
              <a:rPr lang="fr-FR" sz="2000" i="1" dirty="0"/>
              <a:t>qui donne envie </a:t>
            </a:r>
            <a:r>
              <a:rPr lang="fr-FR" sz="2000" i="1" dirty="0" smtClean="0"/>
              <a:t>de S’ARRÉTER ET CONSOMMER?</a:t>
            </a:r>
            <a:endParaRPr lang="fr-FR" sz="2000" dirty="0"/>
          </a:p>
          <a:p>
            <a:endParaRPr lang="fr-FR" sz="2000" i="1" dirty="0" smtClean="0"/>
          </a:p>
          <a:p>
            <a:r>
              <a:rPr lang="fr-FR" sz="2000" i="1" dirty="0" smtClean="0"/>
              <a:t>Qu'est-ce </a:t>
            </a:r>
            <a:r>
              <a:rPr lang="fr-FR" sz="2000" i="1" dirty="0"/>
              <a:t>qui donne envie de </a:t>
            </a:r>
            <a:r>
              <a:rPr lang="fr-FR" sz="2000" i="1" dirty="0" smtClean="0"/>
              <a:t>VIVRE OU TRAVAILLER?</a:t>
            </a:r>
            <a:endParaRPr lang="fr-FR" sz="2000" i="1" dirty="0"/>
          </a:p>
          <a:p>
            <a:endParaRPr lang="fr-FR" i="1" dirty="0" smtClean="0"/>
          </a:p>
        </p:txBody>
      </p:sp>
      <p:sp>
        <p:nvSpPr>
          <p:cNvPr id="8" name="CustomShape 1"/>
          <p:cNvSpPr/>
          <p:nvPr/>
        </p:nvSpPr>
        <p:spPr>
          <a:xfrm>
            <a:off x="307731" y="129447"/>
            <a:ext cx="8433362" cy="717545"/>
          </a:xfrm>
          <a:prstGeom prst="rect">
            <a:avLst/>
          </a:prstGeom>
          <a:noFill/>
          <a:ln>
            <a:noFill/>
          </a:ln>
        </p:spPr>
        <p:style>
          <a:lnRef idx="0">
            <a:scrgbClr r="0" g="0" b="0"/>
          </a:lnRef>
          <a:fillRef idx="0">
            <a:scrgbClr r="0" g="0" b="0"/>
          </a:fillRef>
          <a:effectRef idx="0">
            <a:scrgbClr r="0" g="0" b="0"/>
          </a:effectRef>
          <a:fontRef idx="minor"/>
        </p:style>
        <p:txBody>
          <a:bodyPr lIns="90000" tIns="77040" rIns="90000" bIns="45000"/>
          <a:lstStyle/>
          <a:p>
            <a:pPr>
              <a:lnSpc>
                <a:spcPct val="100000"/>
              </a:lnSpc>
            </a:pPr>
            <a:r>
              <a:rPr lang="fr-FR" sz="2400" b="1" spc="-1" dirty="0" smtClean="0">
                <a:solidFill>
                  <a:srgbClr val="EE7F00"/>
                </a:solidFill>
                <a:uFill>
                  <a:solidFill>
                    <a:srgbClr val="FFFFFF"/>
                  </a:solidFill>
                </a:uFill>
                <a:latin typeface="Tahoma"/>
                <a:ea typeface="Tahoma"/>
              </a:rPr>
              <a:t>En quoi le centre-bourg est attractif ?</a:t>
            </a:r>
            <a:endParaRPr lang="fr-FR" sz="1800" b="0" strike="noStrike" spc="-1" dirty="0">
              <a:solidFill>
                <a:srgbClr val="000000"/>
              </a:solidFill>
              <a:uFill>
                <a:solidFill>
                  <a:srgbClr val="FFFFFF"/>
                </a:solidFill>
              </a:uFill>
              <a:latin typeface="Arial"/>
            </a:endParaRPr>
          </a:p>
          <a:p>
            <a:pPr marL="216000" indent="-215640">
              <a:lnSpc>
                <a:spcPct val="100000"/>
              </a:lnSpc>
            </a:pPr>
            <a:endParaRPr lang="fr-FR" sz="1800" b="0" strike="noStrike" spc="-1" dirty="0">
              <a:solidFill>
                <a:srgbClr val="000000"/>
              </a:solidFill>
              <a:uFill>
                <a:solidFill>
                  <a:srgbClr val="FFFFFF"/>
                </a:solidFill>
              </a:uFill>
              <a:latin typeface="Arial"/>
            </a:endParaRPr>
          </a:p>
        </p:txBody>
      </p:sp>
      <p:pic>
        <p:nvPicPr>
          <p:cNvPr id="9" name="Image 10"/>
          <p:cNvPicPr/>
          <p:nvPr/>
        </p:nvPicPr>
        <p:blipFill>
          <a:blip r:embed="rId3"/>
          <a:stretch/>
        </p:blipFill>
        <p:spPr>
          <a:xfrm>
            <a:off x="-1" y="6073200"/>
            <a:ext cx="9143735" cy="784800"/>
          </a:xfrm>
          <a:prstGeom prst="rect">
            <a:avLst/>
          </a:prstGeom>
          <a:ln>
            <a:noFill/>
          </a:ln>
        </p:spPr>
      </p:pic>
      <p:pic>
        <p:nvPicPr>
          <p:cNvPr id="10" name="Picture 3"/>
          <p:cNvPicPr/>
          <p:nvPr/>
        </p:nvPicPr>
        <p:blipFill>
          <a:blip r:embed="rId4"/>
          <a:srcRect t="8229"/>
          <a:stretch/>
        </p:blipFill>
        <p:spPr>
          <a:xfrm>
            <a:off x="-62630" y="6253920"/>
            <a:ext cx="2025360" cy="604080"/>
          </a:xfrm>
          <a:prstGeom prst="rect">
            <a:avLst/>
          </a:prstGeom>
          <a:ln>
            <a:noFill/>
          </a:ln>
        </p:spPr>
      </p:pic>
      <p:sp>
        <p:nvSpPr>
          <p:cNvPr id="11" name="ZoneTexte 10"/>
          <p:cNvSpPr txBox="1"/>
          <p:nvPr/>
        </p:nvSpPr>
        <p:spPr>
          <a:xfrm>
            <a:off x="8793002" y="6488482"/>
            <a:ext cx="275842" cy="369332"/>
          </a:xfrm>
          <a:prstGeom prst="rect">
            <a:avLst/>
          </a:prstGeom>
          <a:noFill/>
        </p:spPr>
        <p:txBody>
          <a:bodyPr wrap="square" rtlCol="0">
            <a:spAutoFit/>
          </a:bodyPr>
          <a:lstStyle/>
          <a:p>
            <a:fld id="{6A3BCA8A-B210-4BD3-A00D-EFA15EF1FB54}" type="slidenum">
              <a:rPr lang="fr-FR" smtClean="0"/>
              <a:t>8</a:t>
            </a:fld>
            <a:endParaRPr lang="fr-FR" dirty="0"/>
          </a:p>
        </p:txBody>
      </p:sp>
      <p:sp>
        <p:nvSpPr>
          <p:cNvPr id="12" name="ZoneTexte 11"/>
          <p:cNvSpPr txBox="1"/>
          <p:nvPr/>
        </p:nvSpPr>
        <p:spPr>
          <a:xfrm>
            <a:off x="307731" y="1027712"/>
            <a:ext cx="8361485" cy="1200329"/>
          </a:xfrm>
          <a:prstGeom prst="rect">
            <a:avLst/>
          </a:prstGeom>
          <a:noFill/>
        </p:spPr>
        <p:txBody>
          <a:bodyPr wrap="square" rtlCol="0">
            <a:spAutoFit/>
          </a:bodyPr>
          <a:lstStyle/>
          <a:p>
            <a:r>
              <a:rPr lang="fr-FR" sz="2400" b="1" i="1" dirty="0" smtClean="0">
                <a:solidFill>
                  <a:srgbClr val="0070C0"/>
                </a:solidFill>
              </a:rPr>
              <a:t>Pour le commerçant ?                               Pour le chef d’entreprise ?</a:t>
            </a:r>
          </a:p>
          <a:p>
            <a:pPr algn="ctr"/>
            <a:r>
              <a:rPr lang="fr-FR" sz="2400" b="1" i="1" dirty="0" smtClean="0">
                <a:solidFill>
                  <a:srgbClr val="0070C0"/>
                </a:solidFill>
              </a:rPr>
              <a:t>Pour l’habitant ?</a:t>
            </a:r>
            <a:endParaRPr lang="fr-FR" sz="2400" b="1" i="1" dirty="0">
              <a:solidFill>
                <a:srgbClr val="0070C0"/>
              </a:solidFill>
            </a:endParaRPr>
          </a:p>
          <a:p>
            <a:r>
              <a:rPr lang="fr-FR" sz="2400" b="1" i="1" dirty="0" smtClean="0">
                <a:solidFill>
                  <a:srgbClr val="0070C0"/>
                </a:solidFill>
              </a:rPr>
              <a:t>		Pour le chaland ?</a:t>
            </a:r>
          </a:p>
        </p:txBody>
      </p:sp>
    </p:spTree>
    <p:extLst>
      <p:ext uri="{BB962C8B-B14F-4D97-AF65-F5344CB8AC3E}">
        <p14:creationId xmlns:p14="http://schemas.microsoft.com/office/powerpoint/2010/main" val="3347858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8"/>
          <p:cNvPicPr/>
          <p:nvPr/>
        </p:nvPicPr>
        <p:blipFill>
          <a:blip r:embed="rId3"/>
          <a:stretch/>
        </p:blipFill>
        <p:spPr>
          <a:xfrm>
            <a:off x="0" y="5922180"/>
            <a:ext cx="9144000" cy="1085760"/>
          </a:xfrm>
          <a:prstGeom prst="rect">
            <a:avLst/>
          </a:prstGeom>
          <a:ln>
            <a:noFill/>
          </a:ln>
        </p:spPr>
      </p:pic>
      <p:sp>
        <p:nvSpPr>
          <p:cNvPr id="4" name="CustomShape 3"/>
          <p:cNvSpPr/>
          <p:nvPr/>
        </p:nvSpPr>
        <p:spPr>
          <a:xfrm>
            <a:off x="1245625" y="1300475"/>
            <a:ext cx="9134280" cy="4339504"/>
          </a:xfrm>
          <a:prstGeom prst="rect">
            <a:avLst/>
          </a:prstGeom>
          <a:noFill/>
          <a:ln>
            <a:noFill/>
          </a:ln>
        </p:spPr>
        <p:style>
          <a:lnRef idx="0">
            <a:scrgbClr r="0" g="0" b="0"/>
          </a:lnRef>
          <a:fillRef idx="0">
            <a:scrgbClr r="0" g="0" b="0"/>
          </a:fillRef>
          <a:effectRef idx="0">
            <a:scrgbClr r="0" g="0" b="0"/>
          </a:effectRef>
          <a:fontRef idx="minor"/>
        </p:style>
        <p:txBody>
          <a:bodyPr lIns="90000" tIns="84240" rIns="90000" bIns="45000"/>
          <a:lstStyle/>
          <a:p>
            <a:pPr>
              <a:lnSpc>
                <a:spcPct val="100000"/>
              </a:lnSpc>
            </a:pPr>
            <a:r>
              <a:rPr lang="fr-FR" sz="4000" b="1" spc="-1" dirty="0">
                <a:solidFill>
                  <a:srgbClr val="EE7F00"/>
                </a:solidFill>
                <a:uFill>
                  <a:solidFill>
                    <a:srgbClr val="FFFFFF"/>
                  </a:solidFill>
                </a:uFill>
                <a:latin typeface="Tahoma"/>
                <a:ea typeface="Tahoma"/>
              </a:rPr>
              <a:t>Construire une stratégie </a:t>
            </a:r>
            <a:r>
              <a:rPr lang="fr-FR" sz="4000" b="1" spc="-1" dirty="0" smtClean="0">
                <a:solidFill>
                  <a:srgbClr val="EE7F00"/>
                </a:solidFill>
                <a:uFill>
                  <a:solidFill>
                    <a:srgbClr val="FFFFFF"/>
                  </a:solidFill>
                </a:uFill>
                <a:latin typeface="Tahoma"/>
                <a:ea typeface="Tahoma"/>
              </a:rPr>
              <a:t>pour renouveler </a:t>
            </a:r>
            <a:r>
              <a:rPr lang="fr-FR" sz="4000" b="1" spc="-1" dirty="0">
                <a:solidFill>
                  <a:srgbClr val="EE7F00"/>
                </a:solidFill>
                <a:uFill>
                  <a:solidFill>
                    <a:srgbClr val="FFFFFF"/>
                  </a:solidFill>
                </a:uFill>
                <a:latin typeface="Tahoma"/>
                <a:ea typeface="Tahoma"/>
              </a:rPr>
              <a:t>l</a:t>
            </a:r>
            <a:r>
              <a:rPr lang="fr-FR" sz="4000" b="1" spc="-1" dirty="0" smtClean="0">
                <a:solidFill>
                  <a:srgbClr val="EE7F00"/>
                </a:solidFill>
                <a:uFill>
                  <a:solidFill>
                    <a:srgbClr val="FFFFFF"/>
                  </a:solidFill>
                </a:uFill>
                <a:latin typeface="Tahoma"/>
                <a:ea typeface="Tahoma"/>
              </a:rPr>
              <a:t>’attractivité</a:t>
            </a:r>
            <a:endParaRPr lang="fr-FR" sz="4000" b="1" spc="-1" dirty="0">
              <a:solidFill>
                <a:srgbClr val="EE7F00"/>
              </a:solidFill>
              <a:uFill>
                <a:solidFill>
                  <a:srgbClr val="FFFFFF"/>
                </a:solidFill>
              </a:uFill>
              <a:latin typeface="Tahoma"/>
              <a:ea typeface="Tahoma"/>
            </a:endParaRPr>
          </a:p>
          <a:p>
            <a:pPr>
              <a:lnSpc>
                <a:spcPct val="100000"/>
              </a:lnSpc>
            </a:pPr>
            <a:r>
              <a:rPr lang="fr-FR" sz="2400" b="1" strike="noStrike" spc="-1" dirty="0" smtClean="0">
                <a:solidFill>
                  <a:srgbClr val="595959"/>
                </a:solidFill>
                <a:uFill>
                  <a:solidFill>
                    <a:srgbClr val="FFFFFF"/>
                  </a:solidFill>
                </a:uFill>
                <a:latin typeface="Tahoma"/>
                <a:ea typeface="Tahoma"/>
              </a:rPr>
              <a:t>Des fondamentaux</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87785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3990</TotalTime>
  <Words>4551</Words>
  <Application>Microsoft Office PowerPoint</Application>
  <PresentationFormat>Affichage à l'écran (4:3)</PresentationFormat>
  <Paragraphs>489</Paragraphs>
  <Slides>42</Slides>
  <Notes>41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Calibri</vt:lpstr>
      <vt:lpstr>Calibri Light</vt:lpstr>
      <vt:lpstr>Tahoma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Boutiques Starter (Crédit agricole)</vt:lpstr>
      <vt:lpstr>Présentation PowerPoint</vt:lpstr>
      <vt:lpstr>Plan piéton</vt:lpstr>
      <vt:lpstr>Mise en accessibilité du centre-bourg</vt:lpstr>
      <vt:lpstr>Espace extérieur</vt:lpstr>
      <vt:lpstr>Création d’une halle de marché</vt:lpstr>
      <vt:lpstr>Opération façades et devantures commerciales</vt:lpstr>
      <vt:lpstr>Présentation PowerPoint</vt:lpstr>
      <vt:lpstr>Effet vitrine croisé</vt:lpstr>
      <vt:lpstr>STUWA</vt:lpstr>
      <vt:lpstr>Présentation PowerPoint</vt:lpstr>
      <vt:lpstr>Présentation PowerPoint</vt:lpstr>
      <vt:lpstr>Présentation PowerPoint</vt:lpstr>
      <vt:lpstr>Présentation PowerPoint</vt:lpstr>
      <vt:lpstr>Présentation PowerPoint</vt:lpstr>
      <vt:lpstr>Présentation PowerPoint</vt:lpstr>
    </vt:vector>
  </TitlesOfParts>
  <Company>Cerema Ouest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CROZIER Denis</dc:creator>
  <cp:lastModifiedBy>Wai-ResoVilles</cp:lastModifiedBy>
  <cp:revision>199</cp:revision>
  <cp:lastPrinted>2019-09-17T06:59:50Z</cp:lastPrinted>
  <dcterms:created xsi:type="dcterms:W3CDTF">2018-06-14T09:06:48Z</dcterms:created>
  <dcterms:modified xsi:type="dcterms:W3CDTF">2020-10-07T12:09:19Z</dcterms:modified>
</cp:coreProperties>
</file>